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7"/>
  </p:notesMasterIdLst>
  <p:handoutMasterIdLst>
    <p:handoutMasterId r:id="rId98"/>
  </p:handoutMasterIdLst>
  <p:sldIdLst>
    <p:sldId id="3341" r:id="rId2"/>
    <p:sldId id="3342" r:id="rId3"/>
    <p:sldId id="3343" r:id="rId4"/>
    <p:sldId id="3344" r:id="rId5"/>
    <p:sldId id="3345" r:id="rId6"/>
    <p:sldId id="3346" r:id="rId7"/>
    <p:sldId id="3349" r:id="rId8"/>
    <p:sldId id="3350" r:id="rId9"/>
    <p:sldId id="3354" r:id="rId10"/>
    <p:sldId id="3448" r:id="rId11"/>
    <p:sldId id="3355" r:id="rId12"/>
    <p:sldId id="3356" r:id="rId13"/>
    <p:sldId id="3357" r:id="rId14"/>
    <p:sldId id="3358" r:id="rId15"/>
    <p:sldId id="3458" r:id="rId16"/>
    <p:sldId id="3441" r:id="rId17"/>
    <p:sldId id="3359" r:id="rId18"/>
    <p:sldId id="3360" r:id="rId19"/>
    <p:sldId id="3361" r:id="rId20"/>
    <p:sldId id="3362" r:id="rId21"/>
    <p:sldId id="3363" r:id="rId22"/>
    <p:sldId id="3364" r:id="rId23"/>
    <p:sldId id="3365" r:id="rId24"/>
    <p:sldId id="3366" r:id="rId25"/>
    <p:sldId id="3379" r:id="rId26"/>
    <p:sldId id="3380" r:id="rId27"/>
    <p:sldId id="3381" r:id="rId28"/>
    <p:sldId id="3382" r:id="rId29"/>
    <p:sldId id="3383" r:id="rId30"/>
    <p:sldId id="3384" r:id="rId31"/>
    <p:sldId id="3385" r:id="rId32"/>
    <p:sldId id="3386" r:id="rId33"/>
    <p:sldId id="3387" r:id="rId34"/>
    <p:sldId id="3388" r:id="rId35"/>
    <p:sldId id="3389" r:id="rId36"/>
    <p:sldId id="3390" r:id="rId37"/>
    <p:sldId id="3391" r:id="rId38"/>
    <p:sldId id="3392" r:id="rId39"/>
    <p:sldId id="3393" r:id="rId40"/>
    <p:sldId id="3394" r:id="rId41"/>
    <p:sldId id="3395" r:id="rId42"/>
    <p:sldId id="3396" r:id="rId43"/>
    <p:sldId id="3397" r:id="rId44"/>
    <p:sldId id="3398" r:id="rId45"/>
    <p:sldId id="3399" r:id="rId46"/>
    <p:sldId id="3400" r:id="rId47"/>
    <p:sldId id="3401" r:id="rId48"/>
    <p:sldId id="3402" r:id="rId49"/>
    <p:sldId id="3403" r:id="rId50"/>
    <p:sldId id="3404" r:id="rId51"/>
    <p:sldId id="3405" r:id="rId52"/>
    <p:sldId id="3406" r:id="rId53"/>
    <p:sldId id="3407" r:id="rId54"/>
    <p:sldId id="3408" r:id="rId55"/>
    <p:sldId id="3449" r:id="rId56"/>
    <p:sldId id="3409" r:id="rId57"/>
    <p:sldId id="3410" r:id="rId58"/>
    <p:sldId id="3443" r:id="rId59"/>
    <p:sldId id="3411" r:id="rId60"/>
    <p:sldId id="3454" r:id="rId61"/>
    <p:sldId id="3455" r:id="rId62"/>
    <p:sldId id="3444" r:id="rId63"/>
    <p:sldId id="3413" r:id="rId64"/>
    <p:sldId id="3414" r:id="rId65"/>
    <p:sldId id="3415" r:id="rId66"/>
    <p:sldId id="3456" r:id="rId67"/>
    <p:sldId id="3457" r:id="rId68"/>
    <p:sldId id="3416" r:id="rId69"/>
    <p:sldId id="3417" r:id="rId70"/>
    <p:sldId id="3418" r:id="rId71"/>
    <p:sldId id="3419" r:id="rId72"/>
    <p:sldId id="3446" r:id="rId73"/>
    <p:sldId id="822" r:id="rId74"/>
    <p:sldId id="714" r:id="rId75"/>
    <p:sldId id="3420" r:id="rId76"/>
    <p:sldId id="3421" r:id="rId77"/>
    <p:sldId id="3422" r:id="rId78"/>
    <p:sldId id="3423" r:id="rId79"/>
    <p:sldId id="3424" r:id="rId80"/>
    <p:sldId id="3426" r:id="rId81"/>
    <p:sldId id="3427" r:id="rId82"/>
    <p:sldId id="3428" r:id="rId83"/>
    <p:sldId id="3429" r:id="rId84"/>
    <p:sldId id="3430" r:id="rId85"/>
    <p:sldId id="3452" r:id="rId86"/>
    <p:sldId id="3431" r:id="rId87"/>
    <p:sldId id="3432" r:id="rId88"/>
    <p:sldId id="3433" r:id="rId89"/>
    <p:sldId id="3434" r:id="rId90"/>
    <p:sldId id="3435" r:id="rId91"/>
    <p:sldId id="3436" r:id="rId92"/>
    <p:sldId id="3437" r:id="rId93"/>
    <p:sldId id="3438" r:id="rId94"/>
    <p:sldId id="3439" r:id="rId95"/>
    <p:sldId id="3440" r:id="rId9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183">
          <p15:clr>
            <a:srgbClr val="A4A3A4"/>
          </p15:clr>
        </p15:guide>
        <p15:guide id="3" pos="4050">
          <p15:clr>
            <a:srgbClr val="A4A3A4"/>
          </p15:clr>
        </p15:guide>
        <p15:guide id="4" pos="7588">
          <p15:clr>
            <a:srgbClr val="A4A3A4"/>
          </p15:clr>
        </p15:guide>
        <p15:guide id="5" pos="356">
          <p15:clr>
            <a:srgbClr val="A4A3A4"/>
          </p15:clr>
        </p15:guide>
        <p15:guide id="6" pos="13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F8D5AE"/>
    <a:srgbClr val="66465D"/>
    <a:srgbClr val="6B2753"/>
    <a:srgbClr val="F0E9E4"/>
    <a:srgbClr val="F8E4DC"/>
    <a:srgbClr val="B0A7B5"/>
    <a:srgbClr val="D6D7E0"/>
    <a:srgbClr val="EDE2FE"/>
    <a:srgbClr val="C7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5" autoAdjust="0"/>
    <p:restoredTop sz="92986" autoAdjust="0"/>
  </p:normalViewPr>
  <p:slideViewPr>
    <p:cSldViewPr>
      <p:cViewPr varScale="1">
        <p:scale>
          <a:sx n="118" d="100"/>
          <a:sy n="118" d="100"/>
        </p:scale>
        <p:origin x="686" y="106"/>
      </p:cViewPr>
      <p:guideLst>
        <p:guide orient="horz" pos="328"/>
        <p:guide orient="horz" pos="4183"/>
        <p:guide pos="4050"/>
        <p:guide pos="7588"/>
        <p:guide pos="35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1290431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5638BCD-BAF0-4F2F-8ED1-BF002154F02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0246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extLst>
      <p:ext uri="{BB962C8B-B14F-4D97-AF65-F5344CB8AC3E}">
        <p14:creationId xmlns:p14="http://schemas.microsoft.com/office/powerpoint/2010/main" val="140246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extLst>
      <p:ext uri="{BB962C8B-B14F-4D97-AF65-F5344CB8AC3E}">
        <p14:creationId xmlns:p14="http://schemas.microsoft.com/office/powerpoint/2010/main" val="365592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13</a:t>
            </a:fld>
            <a:endParaRPr lang="zh-CN" altLang="en-US"/>
          </a:p>
        </p:txBody>
      </p:sp>
    </p:spTree>
    <p:extLst>
      <p:ext uri="{BB962C8B-B14F-4D97-AF65-F5344CB8AC3E}">
        <p14:creationId xmlns:p14="http://schemas.microsoft.com/office/powerpoint/2010/main" val="107598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extLst>
      <p:ext uri="{BB962C8B-B14F-4D97-AF65-F5344CB8AC3E}">
        <p14:creationId xmlns:p14="http://schemas.microsoft.com/office/powerpoint/2010/main" val="1036391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extLst>
      <p:ext uri="{BB962C8B-B14F-4D97-AF65-F5344CB8AC3E}">
        <p14:creationId xmlns:p14="http://schemas.microsoft.com/office/powerpoint/2010/main" val="3997781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extLst>
      <p:ext uri="{BB962C8B-B14F-4D97-AF65-F5344CB8AC3E}">
        <p14:creationId xmlns:p14="http://schemas.microsoft.com/office/powerpoint/2010/main" val="104946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17</a:t>
            </a:fld>
            <a:endParaRPr lang="zh-CN" altLang="en-US"/>
          </a:p>
        </p:txBody>
      </p:sp>
    </p:spTree>
    <p:extLst>
      <p:ext uri="{BB962C8B-B14F-4D97-AF65-F5344CB8AC3E}">
        <p14:creationId xmlns:p14="http://schemas.microsoft.com/office/powerpoint/2010/main" val="379488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extLst>
      <p:ext uri="{BB962C8B-B14F-4D97-AF65-F5344CB8AC3E}">
        <p14:creationId xmlns:p14="http://schemas.microsoft.com/office/powerpoint/2010/main" val="1766210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19</a:t>
            </a:fld>
            <a:endParaRPr lang="zh-CN" altLang="en-US"/>
          </a:p>
        </p:txBody>
      </p:sp>
    </p:spTree>
    <p:extLst>
      <p:ext uri="{BB962C8B-B14F-4D97-AF65-F5344CB8AC3E}">
        <p14:creationId xmlns:p14="http://schemas.microsoft.com/office/powerpoint/2010/main" val="141160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115410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20</a:t>
            </a:fld>
            <a:endParaRPr lang="zh-CN" altLang="en-US"/>
          </a:p>
        </p:txBody>
      </p:sp>
    </p:spTree>
    <p:extLst>
      <p:ext uri="{BB962C8B-B14F-4D97-AF65-F5344CB8AC3E}">
        <p14:creationId xmlns:p14="http://schemas.microsoft.com/office/powerpoint/2010/main" val="1283386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extLst>
      <p:ext uri="{BB962C8B-B14F-4D97-AF65-F5344CB8AC3E}">
        <p14:creationId xmlns:p14="http://schemas.microsoft.com/office/powerpoint/2010/main" val="6672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22</a:t>
            </a:fld>
            <a:endParaRPr lang="zh-CN" altLang="en-US"/>
          </a:p>
        </p:txBody>
      </p:sp>
    </p:spTree>
    <p:extLst>
      <p:ext uri="{BB962C8B-B14F-4D97-AF65-F5344CB8AC3E}">
        <p14:creationId xmlns:p14="http://schemas.microsoft.com/office/powerpoint/2010/main" val="53485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extLst>
      <p:ext uri="{BB962C8B-B14F-4D97-AF65-F5344CB8AC3E}">
        <p14:creationId xmlns:p14="http://schemas.microsoft.com/office/powerpoint/2010/main" val="40334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926783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39341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26</a:t>
            </a:fld>
            <a:endParaRPr lang="zh-CN" altLang="en-US"/>
          </a:p>
        </p:txBody>
      </p:sp>
    </p:spTree>
    <p:extLst>
      <p:ext uri="{BB962C8B-B14F-4D97-AF65-F5344CB8AC3E}">
        <p14:creationId xmlns:p14="http://schemas.microsoft.com/office/powerpoint/2010/main" val="429536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151501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extLst>
      <p:ext uri="{BB962C8B-B14F-4D97-AF65-F5344CB8AC3E}">
        <p14:creationId xmlns:p14="http://schemas.microsoft.com/office/powerpoint/2010/main" val="12613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29</a:t>
            </a:fld>
            <a:endParaRPr lang="zh-CN" altLang="en-US"/>
          </a:p>
        </p:txBody>
      </p:sp>
    </p:spTree>
    <p:extLst>
      <p:ext uri="{BB962C8B-B14F-4D97-AF65-F5344CB8AC3E}">
        <p14:creationId xmlns:p14="http://schemas.microsoft.com/office/powerpoint/2010/main" val="1986795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a:t>
            </a:fld>
            <a:endParaRPr lang="zh-CN" altLang="en-US"/>
          </a:p>
        </p:txBody>
      </p:sp>
    </p:spTree>
    <p:extLst>
      <p:ext uri="{BB962C8B-B14F-4D97-AF65-F5344CB8AC3E}">
        <p14:creationId xmlns:p14="http://schemas.microsoft.com/office/powerpoint/2010/main" val="165813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30</a:t>
            </a:fld>
            <a:endParaRPr lang="zh-CN" altLang="en-US"/>
          </a:p>
        </p:txBody>
      </p:sp>
    </p:spTree>
    <p:extLst>
      <p:ext uri="{BB962C8B-B14F-4D97-AF65-F5344CB8AC3E}">
        <p14:creationId xmlns:p14="http://schemas.microsoft.com/office/powerpoint/2010/main" val="45106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extLst>
      <p:ext uri="{BB962C8B-B14F-4D97-AF65-F5344CB8AC3E}">
        <p14:creationId xmlns:p14="http://schemas.microsoft.com/office/powerpoint/2010/main" val="1357993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extLst>
      <p:ext uri="{BB962C8B-B14F-4D97-AF65-F5344CB8AC3E}">
        <p14:creationId xmlns:p14="http://schemas.microsoft.com/office/powerpoint/2010/main" val="878246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extLst>
      <p:ext uri="{BB962C8B-B14F-4D97-AF65-F5344CB8AC3E}">
        <p14:creationId xmlns:p14="http://schemas.microsoft.com/office/powerpoint/2010/main" val="1795046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34</a:t>
            </a:fld>
            <a:endParaRPr lang="zh-CN" altLang="en-US"/>
          </a:p>
        </p:txBody>
      </p:sp>
    </p:spTree>
    <p:extLst>
      <p:ext uri="{BB962C8B-B14F-4D97-AF65-F5344CB8AC3E}">
        <p14:creationId xmlns:p14="http://schemas.microsoft.com/office/powerpoint/2010/main" val="2108256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35</a:t>
            </a:fld>
            <a:endParaRPr lang="zh-CN" altLang="en-US"/>
          </a:p>
        </p:txBody>
      </p:sp>
    </p:spTree>
    <p:extLst>
      <p:ext uri="{BB962C8B-B14F-4D97-AF65-F5344CB8AC3E}">
        <p14:creationId xmlns:p14="http://schemas.microsoft.com/office/powerpoint/2010/main" val="2043317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36</a:t>
            </a:fld>
            <a:endParaRPr lang="zh-CN" altLang="en-US"/>
          </a:p>
        </p:txBody>
      </p:sp>
    </p:spTree>
    <p:extLst>
      <p:ext uri="{BB962C8B-B14F-4D97-AF65-F5344CB8AC3E}">
        <p14:creationId xmlns:p14="http://schemas.microsoft.com/office/powerpoint/2010/main" val="133267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37</a:t>
            </a:fld>
            <a:endParaRPr lang="zh-CN" altLang="en-US"/>
          </a:p>
        </p:txBody>
      </p:sp>
    </p:spTree>
    <p:extLst>
      <p:ext uri="{BB962C8B-B14F-4D97-AF65-F5344CB8AC3E}">
        <p14:creationId xmlns:p14="http://schemas.microsoft.com/office/powerpoint/2010/main" val="1363015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38</a:t>
            </a:fld>
            <a:endParaRPr lang="zh-CN" altLang="en-US"/>
          </a:p>
        </p:txBody>
      </p:sp>
    </p:spTree>
    <p:extLst>
      <p:ext uri="{BB962C8B-B14F-4D97-AF65-F5344CB8AC3E}">
        <p14:creationId xmlns:p14="http://schemas.microsoft.com/office/powerpoint/2010/main" val="1324971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18135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173090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1432731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1299513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54529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1145819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44</a:t>
            </a:fld>
            <a:endParaRPr lang="zh-CN" altLang="en-US"/>
          </a:p>
        </p:txBody>
      </p:sp>
    </p:spTree>
    <p:extLst>
      <p:ext uri="{BB962C8B-B14F-4D97-AF65-F5344CB8AC3E}">
        <p14:creationId xmlns:p14="http://schemas.microsoft.com/office/powerpoint/2010/main" val="714105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45</a:t>
            </a:fld>
            <a:endParaRPr lang="zh-CN" altLang="en-US"/>
          </a:p>
        </p:txBody>
      </p:sp>
    </p:spTree>
    <p:extLst>
      <p:ext uri="{BB962C8B-B14F-4D97-AF65-F5344CB8AC3E}">
        <p14:creationId xmlns:p14="http://schemas.microsoft.com/office/powerpoint/2010/main" val="2023729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46</a:t>
            </a:fld>
            <a:endParaRPr lang="zh-CN" altLang="en-US"/>
          </a:p>
        </p:txBody>
      </p:sp>
    </p:spTree>
    <p:extLst>
      <p:ext uri="{BB962C8B-B14F-4D97-AF65-F5344CB8AC3E}">
        <p14:creationId xmlns:p14="http://schemas.microsoft.com/office/powerpoint/2010/main" val="194814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47</a:t>
            </a:fld>
            <a:endParaRPr lang="zh-CN" altLang="en-US"/>
          </a:p>
        </p:txBody>
      </p:sp>
    </p:spTree>
    <p:extLst>
      <p:ext uri="{BB962C8B-B14F-4D97-AF65-F5344CB8AC3E}">
        <p14:creationId xmlns:p14="http://schemas.microsoft.com/office/powerpoint/2010/main" val="1797982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48</a:t>
            </a:fld>
            <a:endParaRPr lang="zh-CN" altLang="en-US"/>
          </a:p>
        </p:txBody>
      </p:sp>
    </p:spTree>
    <p:extLst>
      <p:ext uri="{BB962C8B-B14F-4D97-AF65-F5344CB8AC3E}">
        <p14:creationId xmlns:p14="http://schemas.microsoft.com/office/powerpoint/2010/main" val="110465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49</a:t>
            </a:fld>
            <a:endParaRPr lang="zh-CN" altLang="en-US"/>
          </a:p>
        </p:txBody>
      </p:sp>
    </p:spTree>
    <p:extLst>
      <p:ext uri="{BB962C8B-B14F-4D97-AF65-F5344CB8AC3E}">
        <p14:creationId xmlns:p14="http://schemas.microsoft.com/office/powerpoint/2010/main" val="73228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extLst>
      <p:ext uri="{BB962C8B-B14F-4D97-AF65-F5344CB8AC3E}">
        <p14:creationId xmlns:p14="http://schemas.microsoft.com/office/powerpoint/2010/main" val="153451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1316064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228900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extLst>
      <p:ext uri="{BB962C8B-B14F-4D97-AF65-F5344CB8AC3E}">
        <p14:creationId xmlns:p14="http://schemas.microsoft.com/office/powerpoint/2010/main" val="1043275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111971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2119457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55</a:t>
            </a:fld>
            <a:endParaRPr lang="zh-CN" altLang="en-US"/>
          </a:p>
        </p:txBody>
      </p:sp>
    </p:spTree>
    <p:extLst>
      <p:ext uri="{BB962C8B-B14F-4D97-AF65-F5344CB8AC3E}">
        <p14:creationId xmlns:p14="http://schemas.microsoft.com/office/powerpoint/2010/main" val="17204096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1171456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57</a:t>
            </a:fld>
            <a:endParaRPr lang="zh-CN" altLang="en-US"/>
          </a:p>
        </p:txBody>
      </p:sp>
    </p:spTree>
    <p:extLst>
      <p:ext uri="{BB962C8B-B14F-4D97-AF65-F5344CB8AC3E}">
        <p14:creationId xmlns:p14="http://schemas.microsoft.com/office/powerpoint/2010/main" val="128632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699297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23576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extLst>
      <p:ext uri="{BB962C8B-B14F-4D97-AF65-F5344CB8AC3E}">
        <p14:creationId xmlns:p14="http://schemas.microsoft.com/office/powerpoint/2010/main" val="2045867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62</a:t>
            </a:fld>
            <a:endParaRPr lang="zh-CN" altLang="en-US"/>
          </a:p>
        </p:txBody>
      </p:sp>
    </p:spTree>
    <p:extLst>
      <p:ext uri="{BB962C8B-B14F-4D97-AF65-F5344CB8AC3E}">
        <p14:creationId xmlns:p14="http://schemas.microsoft.com/office/powerpoint/2010/main" val="3048117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438653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1342407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1737490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3774565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68</a:t>
            </a:fld>
            <a:endParaRPr lang="zh-CN" altLang="en-US"/>
          </a:p>
        </p:txBody>
      </p:sp>
    </p:spTree>
    <p:extLst>
      <p:ext uri="{BB962C8B-B14F-4D97-AF65-F5344CB8AC3E}">
        <p14:creationId xmlns:p14="http://schemas.microsoft.com/office/powerpoint/2010/main" val="12114647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69</a:t>
            </a:fld>
            <a:endParaRPr lang="zh-CN" altLang="en-US"/>
          </a:p>
        </p:txBody>
      </p:sp>
    </p:spTree>
    <p:extLst>
      <p:ext uri="{BB962C8B-B14F-4D97-AF65-F5344CB8AC3E}">
        <p14:creationId xmlns:p14="http://schemas.microsoft.com/office/powerpoint/2010/main" val="784557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70</a:t>
            </a:fld>
            <a:endParaRPr lang="zh-CN" altLang="en-US"/>
          </a:p>
        </p:txBody>
      </p:sp>
    </p:spTree>
    <p:extLst>
      <p:ext uri="{BB962C8B-B14F-4D97-AF65-F5344CB8AC3E}">
        <p14:creationId xmlns:p14="http://schemas.microsoft.com/office/powerpoint/2010/main" val="1054002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71</a:t>
            </a:fld>
            <a:endParaRPr lang="zh-CN" altLang="en-US"/>
          </a:p>
        </p:txBody>
      </p:sp>
    </p:spTree>
    <p:extLst>
      <p:ext uri="{BB962C8B-B14F-4D97-AF65-F5344CB8AC3E}">
        <p14:creationId xmlns:p14="http://schemas.microsoft.com/office/powerpoint/2010/main" val="1046350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75</a:t>
            </a:fld>
            <a:endParaRPr lang="zh-CN" altLang="en-US"/>
          </a:p>
        </p:txBody>
      </p:sp>
    </p:spTree>
    <p:extLst>
      <p:ext uri="{BB962C8B-B14F-4D97-AF65-F5344CB8AC3E}">
        <p14:creationId xmlns:p14="http://schemas.microsoft.com/office/powerpoint/2010/main" val="31561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extLst>
      <p:ext uri="{BB962C8B-B14F-4D97-AF65-F5344CB8AC3E}">
        <p14:creationId xmlns:p14="http://schemas.microsoft.com/office/powerpoint/2010/main" val="2013734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76</a:t>
            </a:fld>
            <a:endParaRPr lang="zh-CN" altLang="en-US"/>
          </a:p>
        </p:txBody>
      </p:sp>
    </p:spTree>
    <p:extLst>
      <p:ext uri="{BB962C8B-B14F-4D97-AF65-F5344CB8AC3E}">
        <p14:creationId xmlns:p14="http://schemas.microsoft.com/office/powerpoint/2010/main" val="1370835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77</a:t>
            </a:fld>
            <a:endParaRPr lang="zh-CN" altLang="en-US"/>
          </a:p>
        </p:txBody>
      </p:sp>
    </p:spTree>
    <p:extLst>
      <p:ext uri="{BB962C8B-B14F-4D97-AF65-F5344CB8AC3E}">
        <p14:creationId xmlns:p14="http://schemas.microsoft.com/office/powerpoint/2010/main" val="632173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78</a:t>
            </a:fld>
            <a:endParaRPr lang="zh-CN" altLang="en-US"/>
          </a:p>
        </p:txBody>
      </p:sp>
    </p:spTree>
    <p:extLst>
      <p:ext uri="{BB962C8B-B14F-4D97-AF65-F5344CB8AC3E}">
        <p14:creationId xmlns:p14="http://schemas.microsoft.com/office/powerpoint/2010/main" val="3607326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79</a:t>
            </a:fld>
            <a:endParaRPr lang="zh-CN" altLang="en-US"/>
          </a:p>
        </p:txBody>
      </p:sp>
    </p:spTree>
    <p:extLst>
      <p:ext uri="{BB962C8B-B14F-4D97-AF65-F5344CB8AC3E}">
        <p14:creationId xmlns:p14="http://schemas.microsoft.com/office/powerpoint/2010/main" val="503228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80</a:t>
            </a:fld>
            <a:endParaRPr lang="zh-CN" altLang="en-US"/>
          </a:p>
        </p:txBody>
      </p:sp>
    </p:spTree>
    <p:extLst>
      <p:ext uri="{BB962C8B-B14F-4D97-AF65-F5344CB8AC3E}">
        <p14:creationId xmlns:p14="http://schemas.microsoft.com/office/powerpoint/2010/main" val="925951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81</a:t>
            </a:fld>
            <a:endParaRPr lang="zh-CN" altLang="en-US"/>
          </a:p>
        </p:txBody>
      </p:sp>
    </p:spTree>
    <p:extLst>
      <p:ext uri="{BB962C8B-B14F-4D97-AF65-F5344CB8AC3E}">
        <p14:creationId xmlns:p14="http://schemas.microsoft.com/office/powerpoint/2010/main" val="1960834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82</a:t>
            </a:fld>
            <a:endParaRPr lang="zh-CN" altLang="en-US"/>
          </a:p>
        </p:txBody>
      </p:sp>
    </p:spTree>
    <p:extLst>
      <p:ext uri="{BB962C8B-B14F-4D97-AF65-F5344CB8AC3E}">
        <p14:creationId xmlns:p14="http://schemas.microsoft.com/office/powerpoint/2010/main" val="13216570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83</a:t>
            </a:fld>
            <a:endParaRPr lang="zh-CN" altLang="en-US"/>
          </a:p>
        </p:txBody>
      </p:sp>
    </p:spTree>
    <p:extLst>
      <p:ext uri="{BB962C8B-B14F-4D97-AF65-F5344CB8AC3E}">
        <p14:creationId xmlns:p14="http://schemas.microsoft.com/office/powerpoint/2010/main" val="1615718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84</a:t>
            </a:fld>
            <a:endParaRPr lang="zh-CN" altLang="en-US"/>
          </a:p>
        </p:txBody>
      </p:sp>
    </p:spTree>
    <p:extLst>
      <p:ext uri="{BB962C8B-B14F-4D97-AF65-F5344CB8AC3E}">
        <p14:creationId xmlns:p14="http://schemas.microsoft.com/office/powerpoint/2010/main" val="1876478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86</a:t>
            </a:fld>
            <a:endParaRPr lang="zh-CN" altLang="en-US"/>
          </a:p>
        </p:txBody>
      </p:sp>
    </p:spTree>
    <p:extLst>
      <p:ext uri="{BB962C8B-B14F-4D97-AF65-F5344CB8AC3E}">
        <p14:creationId xmlns:p14="http://schemas.microsoft.com/office/powerpoint/2010/main" val="171541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extLst>
      <p:ext uri="{BB962C8B-B14F-4D97-AF65-F5344CB8AC3E}">
        <p14:creationId xmlns:p14="http://schemas.microsoft.com/office/powerpoint/2010/main" val="7781342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87</a:t>
            </a:fld>
            <a:endParaRPr lang="zh-CN" altLang="en-US"/>
          </a:p>
        </p:txBody>
      </p:sp>
    </p:spTree>
    <p:extLst>
      <p:ext uri="{BB962C8B-B14F-4D97-AF65-F5344CB8AC3E}">
        <p14:creationId xmlns:p14="http://schemas.microsoft.com/office/powerpoint/2010/main" val="1581616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88</a:t>
            </a:fld>
            <a:endParaRPr lang="zh-CN" altLang="en-US"/>
          </a:p>
        </p:txBody>
      </p:sp>
    </p:spTree>
    <p:extLst>
      <p:ext uri="{BB962C8B-B14F-4D97-AF65-F5344CB8AC3E}">
        <p14:creationId xmlns:p14="http://schemas.microsoft.com/office/powerpoint/2010/main" val="295899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89</a:t>
            </a:fld>
            <a:endParaRPr lang="zh-CN" altLang="en-US"/>
          </a:p>
        </p:txBody>
      </p:sp>
    </p:spTree>
    <p:extLst>
      <p:ext uri="{BB962C8B-B14F-4D97-AF65-F5344CB8AC3E}">
        <p14:creationId xmlns:p14="http://schemas.microsoft.com/office/powerpoint/2010/main" val="93685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90</a:t>
            </a:fld>
            <a:endParaRPr lang="zh-CN" altLang="en-US"/>
          </a:p>
        </p:txBody>
      </p:sp>
    </p:spTree>
    <p:extLst>
      <p:ext uri="{BB962C8B-B14F-4D97-AF65-F5344CB8AC3E}">
        <p14:creationId xmlns:p14="http://schemas.microsoft.com/office/powerpoint/2010/main" val="1605664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91</a:t>
            </a:fld>
            <a:endParaRPr lang="zh-CN" altLang="en-US"/>
          </a:p>
        </p:txBody>
      </p:sp>
    </p:spTree>
    <p:extLst>
      <p:ext uri="{BB962C8B-B14F-4D97-AF65-F5344CB8AC3E}">
        <p14:creationId xmlns:p14="http://schemas.microsoft.com/office/powerpoint/2010/main" val="14286688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92</a:t>
            </a:fld>
            <a:endParaRPr lang="zh-CN" altLang="en-US"/>
          </a:p>
        </p:txBody>
      </p:sp>
    </p:spTree>
    <p:extLst>
      <p:ext uri="{BB962C8B-B14F-4D97-AF65-F5344CB8AC3E}">
        <p14:creationId xmlns:p14="http://schemas.microsoft.com/office/powerpoint/2010/main" val="19020716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93</a:t>
            </a:fld>
            <a:endParaRPr lang="zh-CN" altLang="en-US"/>
          </a:p>
        </p:txBody>
      </p:sp>
    </p:spTree>
    <p:extLst>
      <p:ext uri="{BB962C8B-B14F-4D97-AF65-F5344CB8AC3E}">
        <p14:creationId xmlns:p14="http://schemas.microsoft.com/office/powerpoint/2010/main" val="1681748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94</a:t>
            </a:fld>
            <a:endParaRPr lang="zh-CN" altLang="en-US"/>
          </a:p>
        </p:txBody>
      </p:sp>
    </p:spTree>
    <p:extLst>
      <p:ext uri="{BB962C8B-B14F-4D97-AF65-F5344CB8AC3E}">
        <p14:creationId xmlns:p14="http://schemas.microsoft.com/office/powerpoint/2010/main" val="1867352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95</a:t>
            </a:fld>
            <a:endParaRPr lang="zh-CN" altLang="en-US"/>
          </a:p>
        </p:txBody>
      </p:sp>
    </p:spTree>
    <p:extLst>
      <p:ext uri="{BB962C8B-B14F-4D97-AF65-F5344CB8AC3E}">
        <p14:creationId xmlns:p14="http://schemas.microsoft.com/office/powerpoint/2010/main" val="123137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extLst>
      <p:ext uri="{BB962C8B-B14F-4D97-AF65-F5344CB8AC3E}">
        <p14:creationId xmlns:p14="http://schemas.microsoft.com/office/powerpoint/2010/main" val="149873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kumimoji="1" lang="zh-CN" altLang="en-US"/>
              <a:t>单击此处编辑母版标题样式</a:t>
            </a:r>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00"/>
            </a:lvl1pPr>
            <a:lvl2pPr marL="482163" indent="0" algn="ctr">
              <a:buNone/>
              <a:defRPr sz="2100"/>
            </a:lvl2pPr>
            <a:lvl3pPr marL="964326" indent="0" algn="ctr">
              <a:buNone/>
              <a:defRPr sz="1900"/>
            </a:lvl3pPr>
            <a:lvl4pPr marL="1446489" indent="0" algn="ctr">
              <a:buNone/>
              <a:defRPr sz="1700"/>
            </a:lvl4pPr>
            <a:lvl5pPr marL="1928652" indent="0" algn="ctr">
              <a:buNone/>
              <a:defRPr sz="1700"/>
            </a:lvl5pPr>
            <a:lvl6pPr marL="2410816" indent="0" algn="ctr">
              <a:buNone/>
              <a:defRPr sz="1700"/>
            </a:lvl6pPr>
            <a:lvl7pPr marL="2892979" indent="0" algn="ctr">
              <a:buNone/>
              <a:defRPr sz="1700"/>
            </a:lvl7pPr>
            <a:lvl8pPr marL="3375142" indent="0" algn="ctr">
              <a:buNone/>
              <a:defRPr sz="1700"/>
            </a:lvl8pPr>
            <a:lvl9pPr marL="3857305" indent="0" algn="ctr">
              <a:buNone/>
              <a:defRPr sz="17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25068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2023/02/20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NUL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2.xml"/><Relationship Id="rId7" Type="http://schemas.openxmlformats.org/officeDocument/2006/relationships/image" Target="NULL"/><Relationship Id="rId12" Type="http://schemas.openxmlformats.org/officeDocument/2006/relationships/image" Target="../media/image22.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NULL"/><Relationship Id="rId11" Type="http://schemas.openxmlformats.org/officeDocument/2006/relationships/oleObject" Target="../embeddings/oleObject9.bin"/><Relationship Id="rId5" Type="http://schemas.openxmlformats.org/officeDocument/2006/relationships/image" Target="NULL"/><Relationship Id="rId10" Type="http://schemas.openxmlformats.org/officeDocument/2006/relationships/image" Target="../media/image21.wmf"/><Relationship Id="rId4" Type="http://schemas.openxmlformats.org/officeDocument/2006/relationships/image" Target="../media/image5.png"/><Relationship Id="rId9"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4.wmf"/><Relationship Id="rId3" Type="http://schemas.openxmlformats.org/officeDocument/2006/relationships/notesSlide" Target="../notesSlides/notesSlide13.xml"/><Relationship Id="rId7" Type="http://schemas.openxmlformats.org/officeDocument/2006/relationships/image" Target="NULL"/><Relationship Id="rId12"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71.png"/><Relationship Id="rId11" Type="http://schemas.openxmlformats.org/officeDocument/2006/relationships/image" Target="../media/image22.wmf"/><Relationship Id="rId5" Type="http://schemas.openxmlformats.org/officeDocument/2006/relationships/image" Target="NULL"/><Relationship Id="rId10" Type="http://schemas.openxmlformats.org/officeDocument/2006/relationships/oleObject" Target="../embeddings/oleObject11.bin"/><Relationship Id="rId4" Type="http://schemas.openxmlformats.org/officeDocument/2006/relationships/image" Target="../media/image5.png"/><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4.xml"/><Relationship Id="rId7" Type="http://schemas.openxmlformats.org/officeDocument/2006/relationships/image" Target="NUL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NULL"/><Relationship Id="rId11" Type="http://schemas.openxmlformats.org/officeDocument/2006/relationships/oleObject" Target="../embeddings/oleObject15.bin"/><Relationship Id="rId5" Type="http://schemas.openxmlformats.org/officeDocument/2006/relationships/image" Target="NULL"/><Relationship Id="rId10" Type="http://schemas.openxmlformats.org/officeDocument/2006/relationships/oleObject" Target="../embeddings/oleObject14.bin"/><Relationship Id="rId4" Type="http://schemas.openxmlformats.org/officeDocument/2006/relationships/image" Target="../media/image5.png"/><Relationship Id="rId9"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28.png"/><Relationship Id="rId4"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0.png"/><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4.xml"/><Relationship Id="rId7"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74.png"/><Relationship Id="rId11" Type="http://schemas.openxmlformats.org/officeDocument/2006/relationships/image" Target="../media/image30.wmf"/><Relationship Id="rId5" Type="http://schemas.openxmlformats.org/officeDocument/2006/relationships/image" Target="../media/image31.png"/><Relationship Id="rId10" Type="http://schemas.openxmlformats.org/officeDocument/2006/relationships/oleObject" Target="../embeddings/oleObject18.bin"/><Relationship Id="rId4" Type="http://schemas.openxmlformats.org/officeDocument/2006/relationships/image" Target="../media/image5.png"/><Relationship Id="rId9"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2.gif"/><Relationship Id="rId4" Type="http://schemas.openxmlformats.org/officeDocument/2006/relationships/image" Target="../media/image31.gi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8.emf"/><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0.emf"/><Relationship Id="rId4" Type="http://schemas.openxmlformats.org/officeDocument/2006/relationships/image" Target="../media/image39.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1.gif"/><Relationship Id="rId4" Type="http://schemas.openxmlformats.org/officeDocument/2006/relationships/image" Target="../media/image60.gif"/></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65.wmf"/><Relationship Id="rId3" Type="http://schemas.openxmlformats.org/officeDocument/2006/relationships/notesSlide" Target="../notesSlides/notesSlide55.xml"/><Relationship Id="rId7" Type="http://schemas.openxmlformats.org/officeDocument/2006/relationships/image" Target="../media/image117.png"/><Relationship Id="rId12" Type="http://schemas.openxmlformats.org/officeDocument/2006/relationships/oleObject" Target="../embeddings/oleObject21.bin"/><Relationship Id="rId2" Type="http://schemas.openxmlformats.org/officeDocument/2006/relationships/slideLayout" Target="../slideLayouts/slideLayout3.xml"/><Relationship Id="rId16" Type="http://schemas.openxmlformats.org/officeDocument/2006/relationships/image" Target="../media/image62.jpeg"/><Relationship Id="rId1" Type="http://schemas.openxmlformats.org/officeDocument/2006/relationships/vmlDrawing" Target="../drawings/vmlDrawing11.vml"/><Relationship Id="rId6" Type="http://schemas.openxmlformats.org/officeDocument/2006/relationships/image" Target="../media/image116.png"/><Relationship Id="rId11" Type="http://schemas.openxmlformats.org/officeDocument/2006/relationships/image" Target="../media/image64.wmf"/><Relationship Id="rId5" Type="http://schemas.openxmlformats.org/officeDocument/2006/relationships/image" Target="../media/image115.png"/><Relationship Id="rId15" Type="http://schemas.openxmlformats.org/officeDocument/2006/relationships/image" Target="../media/image66.wmf"/><Relationship Id="rId10" Type="http://schemas.openxmlformats.org/officeDocument/2006/relationships/oleObject" Target="../embeddings/oleObject20.bin"/><Relationship Id="rId4" Type="http://schemas.openxmlformats.org/officeDocument/2006/relationships/image" Target="../media/image5.png"/><Relationship Id="rId9" Type="http://schemas.openxmlformats.org/officeDocument/2006/relationships/image" Target="../media/image63.wmf"/><Relationship Id="rId14"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64.wmf"/><Relationship Id="rId3" Type="http://schemas.openxmlformats.org/officeDocument/2006/relationships/notesSlide" Target="../notesSlides/notesSlide56.xml"/><Relationship Id="rId7" Type="http://schemas.openxmlformats.org/officeDocument/2006/relationships/image" Target="NULL"/><Relationship Id="rId12" Type="http://schemas.openxmlformats.org/officeDocument/2006/relationships/oleObject" Target="../embeddings/oleObject20.bin"/><Relationship Id="rId17" Type="http://schemas.openxmlformats.org/officeDocument/2006/relationships/image" Target="../media/image66.wmf"/><Relationship Id="rId2" Type="http://schemas.openxmlformats.org/officeDocument/2006/relationships/slideLayout" Target="../slideLayouts/slideLayout3.xml"/><Relationship Id="rId16" Type="http://schemas.openxmlformats.org/officeDocument/2006/relationships/oleObject" Target="../embeddings/oleObject22.bin"/><Relationship Id="rId1" Type="http://schemas.openxmlformats.org/officeDocument/2006/relationships/vmlDrawing" Target="../drawings/vmlDrawing12.vml"/><Relationship Id="rId6" Type="http://schemas.openxmlformats.org/officeDocument/2006/relationships/image" Target="NULL"/><Relationship Id="rId11" Type="http://schemas.openxmlformats.org/officeDocument/2006/relationships/image" Target="../media/image63.wmf"/><Relationship Id="rId5" Type="http://schemas.openxmlformats.org/officeDocument/2006/relationships/image" Target="../media/image1160.png"/><Relationship Id="rId15" Type="http://schemas.openxmlformats.org/officeDocument/2006/relationships/image" Target="../media/image65.wmf"/><Relationship Id="rId10" Type="http://schemas.openxmlformats.org/officeDocument/2006/relationships/oleObject" Target="../embeddings/oleObject19.bin"/><Relationship Id="rId4" Type="http://schemas.openxmlformats.org/officeDocument/2006/relationships/image" Target="../media/image5.png"/><Relationship Id="rId9" Type="http://schemas.openxmlformats.org/officeDocument/2006/relationships/image" Target="NULL"/><Relationship Id="rId14" Type="http://schemas.openxmlformats.org/officeDocument/2006/relationships/oleObject" Target="../embeddings/oleObject21.bin"/></Relationships>
</file>

<file path=ppt/slides/_rels/slide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67.jpeg"/><Relationship Id="rId5" Type="http://schemas.openxmlformats.org/officeDocument/2006/relationships/image" Target="NUL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2.wmf"/><Relationship Id="rId3" Type="http://schemas.openxmlformats.org/officeDocument/2006/relationships/notesSlide" Target="../notesSlides/notesSlide6.xml"/><Relationship Id="rId7" Type="http://schemas.openxmlformats.org/officeDocument/2006/relationships/image" Target="../media/image13.jpeg"/><Relationship Id="rId12"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NULL"/><Relationship Id="rId11" Type="http://schemas.openxmlformats.org/officeDocument/2006/relationships/image" Target="../media/image11.wmf"/><Relationship Id="rId5" Type="http://schemas.openxmlformats.org/officeDocument/2006/relationships/image" Target="NULL"/><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77.png"/><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71.jp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85.jp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7.wmf"/><Relationship Id="rId3" Type="http://schemas.openxmlformats.org/officeDocument/2006/relationships/notesSlide" Target="../notesSlides/notesSlide8.xml"/><Relationship Id="rId7" Type="http://schemas.openxmlformats.org/officeDocument/2006/relationships/image" Target="NULL"/><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8.jpeg"/><Relationship Id="rId11" Type="http://schemas.openxmlformats.org/officeDocument/2006/relationships/image" Target="../media/image16.wmf"/><Relationship Id="rId5" Type="http://schemas.openxmlformats.org/officeDocument/2006/relationships/image" Target="NULL"/><Relationship Id="rId10" Type="http://schemas.openxmlformats.org/officeDocument/2006/relationships/oleObject" Target="../embeddings/oleObject5.bin"/><Relationship Id="rId4" Type="http://schemas.openxmlformats.org/officeDocument/2006/relationships/image" Target="../media/image5.png"/><Relationship Id="rId9" Type="http://schemas.openxmlformats.org/officeDocument/2006/relationships/image" Target="../media/image15.wmf"/></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91.jpg"/><Relationship Id="rId4" Type="http://schemas.openxmlformats.org/officeDocument/2006/relationships/image" Target="../media/image90.jpe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92.jpeg"/></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95.jpg"/><Relationship Id="rId4" Type="http://schemas.openxmlformats.org/officeDocument/2006/relationships/image" Target="../media/image94.jpe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98.jpg"/><Relationship Id="rId4" Type="http://schemas.openxmlformats.org/officeDocument/2006/relationships/image" Target="../media/image97.jp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99.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01.jpe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02.jpe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03.emf"/></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4.emf"/></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4" cstate="print">
            <a:clrChange>
              <a:clrFrom>
                <a:srgbClr val="D3904F"/>
              </a:clrFrom>
              <a:clrTo>
                <a:srgbClr val="D3904F">
                  <a:alpha val="0"/>
                </a:srgbClr>
              </a:clrTo>
            </a:clrChange>
            <a:extLst>
              <a:ext uri="{BEBA8EAE-BF5A-486C-A8C5-ECC9F3942E4B}">
                <a14:imgProps xmlns:a14="http://schemas.microsoft.com/office/drawing/2010/main">
                  <a14:imgLayer r:embed="rId5">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6">
              <a:alphaModFix amt="79000"/>
            </a:blip>
            <a:srcRect/>
            <a:stretch>
              <a:fillRect/>
            </a:stretch>
          </a:blipFill>
          <a:ln>
            <a:noFill/>
          </a:ln>
        </p:spPr>
      </p:pic>
      <p:sp>
        <p:nvSpPr>
          <p:cNvPr id="8" name="文本框 1"/>
          <p:cNvSpPr txBox="1"/>
          <p:nvPr/>
        </p:nvSpPr>
        <p:spPr>
          <a:xfrm>
            <a:off x="-195361" y="3400301"/>
            <a:ext cx="7116445" cy="2585085"/>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第二章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机械传动与支承技术</a:t>
            </a:r>
          </a:p>
        </p:txBody>
      </p:sp>
      <p:sp>
        <p:nvSpPr>
          <p:cNvPr id="10" name="文本框 8"/>
          <p:cNvSpPr txBox="1"/>
          <p:nvPr/>
        </p:nvSpPr>
        <p:spPr>
          <a:xfrm>
            <a:off x="1892871" y="5776565"/>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《机电一体化技术与系统》</a:t>
            </a:r>
          </a:p>
        </p:txBody>
      </p:sp>
    </p:spTree>
    <p:extLst>
      <p:ext uri="{BB962C8B-B14F-4D97-AF65-F5344CB8AC3E}">
        <p14:creationId xmlns:p14="http://schemas.microsoft.com/office/powerpoint/2010/main" val="736561324"/>
      </p:ext>
    </p:extLst>
  </p:cSld>
  <p:clrMapOvr>
    <a:masterClrMapping/>
  </p:clrMapOvr>
  <mc:AlternateContent xmlns:mc="http://schemas.openxmlformats.org/markup-compatibility/2006" xmlns:p14="http://schemas.microsoft.com/office/powerpoint/2010/main">
    <mc:Choice Requires="p14">
      <p:transition p14:dur="25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817" y="-2479"/>
            <a:ext cx="10643380" cy="618090"/>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16" name="文本框 3"/>
          <p:cNvSpPr txBox="1"/>
          <p:nvPr/>
        </p:nvSpPr>
        <p:spPr>
          <a:xfrm>
            <a:off x="939259" y="52772"/>
            <a:ext cx="7961273" cy="481960"/>
          </a:xfrm>
          <a:prstGeom prst="rect">
            <a:avLst/>
          </a:prstGeom>
          <a:noFill/>
        </p:spPr>
        <p:txBody>
          <a:bodyPr wrap="square" lIns="96428" tIns="48213" rIns="96428" bIns="48213" rtlCol="0">
            <a:spAutoFit/>
          </a:bodyPr>
          <a:lstStyle/>
          <a:p>
            <a:pPr defTabSz="914278"/>
            <a:r>
              <a:rPr lang="zh-CN" altLang="en-US" sz="2499" b="1" dirty="0">
                <a:solidFill>
                  <a:prstClr val="white"/>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417" y="201"/>
            <a:ext cx="633527" cy="644021"/>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288" y="-71891"/>
            <a:ext cx="901734" cy="915975"/>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779" y="199"/>
            <a:ext cx="743356" cy="618090"/>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23" name="矩形 22"/>
          <p:cNvSpPr/>
          <p:nvPr/>
        </p:nvSpPr>
        <p:spPr>
          <a:xfrm>
            <a:off x="-9692" y="7075753"/>
            <a:ext cx="12868759" cy="174010"/>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28" tIns="48213" rIns="96428" bIns="48213" rtlCol="0" anchor="ctr"/>
          <a:lstStyle/>
          <a:p>
            <a:pPr algn="ctr" defTabSz="914278"/>
            <a:endParaRPr lang="zh-CN" altLang="en-US">
              <a:solidFill>
                <a:prstClr val="white"/>
              </a:solidFill>
              <a:latin typeface="Calibri"/>
              <a:ea typeface="宋体" panose="02010600030101010101" pitchFamily="2" charset="-122"/>
            </a:endParaRPr>
          </a:p>
        </p:txBody>
      </p:sp>
      <p:sp>
        <p:nvSpPr>
          <p:cNvPr id="9" name="TextBox 8"/>
          <p:cNvSpPr txBox="1"/>
          <p:nvPr/>
        </p:nvSpPr>
        <p:spPr>
          <a:xfrm>
            <a:off x="94779" y="3894694"/>
            <a:ext cx="11925796" cy="1494289"/>
          </a:xfrm>
          <a:prstGeom prst="rect">
            <a:avLst/>
          </a:prstGeom>
          <a:noFill/>
        </p:spPr>
        <p:txBody>
          <a:bodyPr wrap="square" lIns="96428" tIns="48213" rIns="96428" bIns="48213" rtlCol="0">
            <a:spAutoFit/>
          </a:bodyPr>
          <a:lstStyle/>
          <a:p>
            <a:pPr indent="531648" defTabSz="914278">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图中，</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部件和电动机转子构成的转动惯量；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的扭转刚度系数；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为丝杠螺母副的轴向刚度系数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为工作台质量；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为工作台导轨粘性阻尼系数；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分别为轴的输入转矩。</a:t>
            </a:r>
          </a:p>
        </p:txBody>
      </p:sp>
      <p:sp>
        <p:nvSpPr>
          <p:cNvPr id="10" name="TextBox 9"/>
          <p:cNvSpPr txBox="1"/>
          <p:nvPr/>
        </p:nvSpPr>
        <p:spPr>
          <a:xfrm>
            <a:off x="663684" y="5472257"/>
            <a:ext cx="10787985" cy="1494289"/>
          </a:xfrm>
          <a:prstGeom prst="rect">
            <a:avLst/>
          </a:prstGeom>
          <a:noFill/>
        </p:spPr>
        <p:txBody>
          <a:bodyPr wrap="square" lIns="96428" tIns="48213" rIns="96428" bIns="48213" rtlCol="0">
            <a:spAutoFit/>
          </a:bodyPr>
          <a:lstStyle/>
          <a:p>
            <a:pPr indent="531648" defTabSz="914278">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上的转动惯量和工作台的质量都折算到轴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上，作为系统总转动惯量。设</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的负载转矩，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的角速度，</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为工作台的运动速度。</a:t>
            </a:r>
          </a:p>
        </p:txBody>
      </p:sp>
      <p:pic>
        <p:nvPicPr>
          <p:cNvPr id="2" name="2z9.jpg" descr="id:2147485174;FounderCES">
            <a:extLst>
              <a:ext uri="{FF2B5EF4-FFF2-40B4-BE49-F238E27FC236}">
                <a16:creationId xmlns:a16="http://schemas.microsoft.com/office/drawing/2014/main" id="{7654940D-2FC9-3F52-B84B-7438B7D2C99A}"/>
              </a:ext>
            </a:extLst>
          </p:cNvPr>
          <p:cNvPicPr/>
          <p:nvPr/>
        </p:nvPicPr>
        <p:blipFill>
          <a:blip r:embed="rId4"/>
          <a:stretch>
            <a:fillRect/>
          </a:stretch>
        </p:blipFill>
        <p:spPr>
          <a:xfrm>
            <a:off x="3501531" y="699120"/>
            <a:ext cx="5112288" cy="31681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77002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388815" y="228784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转动惯量的折算</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1494295"/>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部件和电动机转子构成的转动惯量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部件的转动惯量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的扭转刚度系数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为丝杠螺母副的轴向刚度系数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为工作台质量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为工作台导轨粘性阻尼系数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分别为轴的输入转矩。</a:t>
            </a:r>
          </a:p>
        </p:txBody>
      </p:sp>
      <p:sp>
        <p:nvSpPr>
          <p:cNvPr id="10" name="TextBox 9"/>
          <p:cNvSpPr txBox="1"/>
          <p:nvPr/>
        </p:nvSpPr>
        <p:spPr>
          <a:xfrm>
            <a:off x="1384127" y="2872150"/>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上的转动惯量和工作台的质量都折算到轴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上，作为系统总转动惯量。设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的负载转矩，</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的角速度，</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为工作台的运动速度。</a:t>
            </a:r>
          </a:p>
        </p:txBody>
      </p:sp>
      <p:sp>
        <p:nvSpPr>
          <p:cNvPr id="11" name="TextBox 10"/>
          <p:cNvSpPr txBox="1"/>
          <p:nvPr/>
        </p:nvSpPr>
        <p:spPr>
          <a:xfrm>
            <a:off x="1384127" y="442376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轴</a:t>
            </a:r>
            <a:r>
              <a:rPr lang="en-US" altLang="zh-CN" sz="2500" dirty="0">
                <a:latin typeface="隶书" panose="02010509060101010101" pitchFamily="49" charset="-122"/>
                <a:ea typeface="隶书" panose="02010509060101010101" pitchFamily="49" charset="-122"/>
              </a:rPr>
              <a:t>Ⅰ</a:t>
            </a:r>
            <a:r>
              <a:rPr lang="zh-CN" altLang="en-US" sz="2500" dirty="0">
                <a:latin typeface="隶书" panose="02010509060101010101" pitchFamily="49" charset="-122"/>
                <a:ea typeface="隶书" panose="02010509060101010101" pitchFamily="49" charset="-122"/>
              </a:rPr>
              <a:t>、</a:t>
            </a:r>
            <a:r>
              <a:rPr lang="en-US" altLang="zh-CN" sz="2500" dirty="0">
                <a:latin typeface="隶书" panose="02010509060101010101" pitchFamily="49" charset="-122"/>
                <a:ea typeface="隶书" panose="02010509060101010101" pitchFamily="49" charset="-122"/>
              </a:rPr>
              <a:t>Ⅱ</a:t>
            </a:r>
            <a:r>
              <a:rPr lang="zh-CN" altLang="en-US" sz="2500" dirty="0">
                <a:latin typeface="隶书" panose="02010509060101010101" pitchFamily="49" charset="-122"/>
                <a:ea typeface="隶书" panose="02010509060101010101" pitchFamily="49" charset="-122"/>
              </a:rPr>
              <a:t>、</a:t>
            </a:r>
            <a:r>
              <a:rPr lang="en-US" altLang="zh-CN" sz="2500" dirty="0">
                <a:latin typeface="隶书" panose="02010509060101010101" pitchFamily="49" charset="-122"/>
                <a:ea typeface="隶书" panose="02010509060101010101" pitchFamily="49" charset="-122"/>
              </a:rPr>
              <a:t>Ⅲ</a:t>
            </a:r>
            <a:r>
              <a:rPr lang="zh-CN" altLang="en-US" sz="2500" dirty="0">
                <a:latin typeface="隶书" panose="02010509060101010101" pitchFamily="49" charset="-122"/>
                <a:ea typeface="隶书" panose="02010509060101010101" pitchFamily="49" charset="-122"/>
              </a:rPr>
              <a:t>转动惯量的折算</a:t>
            </a:r>
          </a:p>
        </p:txBody>
      </p:sp>
      <p:sp>
        <p:nvSpPr>
          <p:cNvPr id="12" name="TextBox 11"/>
          <p:cNvSpPr txBox="1"/>
          <p:nvPr/>
        </p:nvSpPr>
        <p:spPr>
          <a:xfrm>
            <a:off x="1384127" y="5008070"/>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平衡原理，对于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3" name="TextBox 12"/>
              <p:cNvSpPr txBox="1"/>
              <p:nvPr/>
            </p:nvSpPr>
            <p:spPr>
              <a:xfrm>
                <a:off x="1389187" y="5529599"/>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r>
                            <a:rPr lang="en-US" altLang="zh-CN" sz="2400" b="0" i="1" smtClean="0">
                              <a:latin typeface="Cambria Math"/>
                            </a:rPr>
                            <m:t>   </m:t>
                          </m:r>
                        </m:sub>
                      </m:sSub>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16</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9187" y="5529599"/>
                <a:ext cx="10081120" cy="466706"/>
              </a:xfrm>
              <a:prstGeom prst="rect">
                <a:avLst/>
              </a:prstGeom>
              <a:blipFill rotWithShape="1">
                <a:blip r:embed="rId5"/>
                <a:stretch>
                  <a:fillRect b="-16883"/>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5567561" y="5560541"/>
          <a:ext cx="285750" cy="411163"/>
        </p:xfrm>
        <a:graphic>
          <a:graphicData uri="http://schemas.openxmlformats.org/presentationml/2006/ole">
            <mc:AlternateContent xmlns:mc="http://schemas.openxmlformats.org/markup-compatibility/2006">
              <mc:Choice xmlns:v="urn:schemas-microsoft-com:vml" Requires="v">
                <p:oleObj spid="_x0000_s3078" name="公式" r:id="rId6" imgW="177480" imgH="215640" progId="Equation.KSEE3">
                  <p:embed/>
                </p:oleObj>
              </mc:Choice>
              <mc:Fallback>
                <p:oleObj name="公式" r:id="rId6" imgW="177480" imgH="215640" progId="Equation.KSEE3">
                  <p:embed/>
                  <p:pic>
                    <p:nvPicPr>
                      <p:cNvPr id="0" name=""/>
                      <p:cNvPicPr>
                        <a:picLocks noChangeAspect="1" noChangeArrowheads="1"/>
                      </p:cNvPicPr>
                      <p:nvPr/>
                    </p:nvPicPr>
                    <p:blipFill>
                      <a:blip r:embed="rId7"/>
                      <a:srcRect/>
                      <a:stretch>
                        <a:fillRect/>
                      </a:stretch>
                    </p:blipFill>
                    <p:spPr bwMode="auto">
                      <a:xfrm>
                        <a:off x="5567561" y="5560541"/>
                        <a:ext cx="285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63739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0" name="TextBox 9"/>
              <p:cNvSpPr txBox="1"/>
              <p:nvPr/>
            </p:nvSpPr>
            <p:spPr>
              <a:xfrm>
                <a:off x="1388815" y="1257534"/>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r>
                        <a:rPr lang="en-US" altLang="zh-CN" sz="2400" b="0" i="0" smtClean="0">
                          <a:latin typeface="Cambria Math"/>
                        </a:rPr>
                        <m:t>   </m:t>
                      </m:r>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17</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8815" y="1257534"/>
                <a:ext cx="10081120" cy="466706"/>
              </a:xfrm>
              <a:prstGeom prst="rect">
                <a:avLst/>
              </a:prstGeom>
              <a:blipFill rotWithShape="1">
                <a:blip r:embed="rId5"/>
                <a:stretch>
                  <a:fillRect b="-18182"/>
                </a:stretch>
              </a:blipFill>
            </p:spPr>
            <p:txBody>
              <a:bodyPr/>
              <a:lstStyle/>
              <a:p>
                <a:r>
                  <a:rPr lang="zh-CN" altLang="en-US">
                    <a:noFill/>
                  </a:rPr>
                  <a:t> </a:t>
                </a:r>
              </a:p>
            </p:txBody>
          </p:sp>
        </mc:Fallback>
      </mc:AlternateContent>
      <p:sp>
        <p:nvSpPr>
          <p:cNvPr id="11" name="TextBox 10"/>
          <p:cNvSpPr txBox="1"/>
          <p:nvPr/>
        </p:nvSpPr>
        <p:spPr>
          <a:xfrm>
            <a:off x="1388815" y="1753607"/>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的输入转矩是从轴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上的负载转矩</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获得的，且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与他们的转速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成反比，所以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2" name="TextBox 11"/>
              <p:cNvSpPr txBox="1"/>
              <p:nvPr/>
            </p:nvSpPr>
            <p:spPr>
              <a:xfrm>
                <a:off x="1388815" y="2763154"/>
                <a:ext cx="10081120" cy="78781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18</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815" y="2763154"/>
                <a:ext cx="10081120" cy="787819"/>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TextBox 12"/>
          <p:cNvSpPr txBox="1"/>
          <p:nvPr/>
        </p:nvSpPr>
        <p:spPr>
          <a:xfrm>
            <a:off x="1384127" y="355097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又由传动关系知</a:t>
            </a:r>
          </a:p>
        </p:txBody>
      </p:sp>
      <mc:AlternateContent xmlns:mc="http://schemas.openxmlformats.org/markup-compatibility/2006" xmlns:a14="http://schemas.microsoft.com/office/drawing/2010/main">
        <mc:Choice Requires="a14">
          <p:sp>
            <p:nvSpPr>
              <p:cNvPr id="14" name="TextBox 13"/>
              <p:cNvSpPr txBox="1"/>
              <p:nvPr/>
            </p:nvSpPr>
            <p:spPr>
              <a:xfrm>
                <a:off x="1388815" y="4075771"/>
                <a:ext cx="10081120" cy="78781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19</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8815" y="4075771"/>
                <a:ext cx="10081120" cy="787819"/>
              </a:xfrm>
              <a:prstGeom prst="rect">
                <a:avLst/>
              </a:prstGeom>
              <a:blipFill rotWithShape="1">
                <a:blip r:embed="rId7"/>
                <a:stretch>
                  <a:fillRect/>
                </a:stretch>
              </a:blipFill>
            </p:spPr>
            <p:txBody>
              <a:bodyPr/>
              <a:lstStyle/>
              <a:p>
                <a:r>
                  <a:rPr lang="zh-CN" altLang="en-US">
                    <a:noFill/>
                  </a:rPr>
                  <a:t> </a:t>
                </a:r>
              </a:p>
            </p:txBody>
          </p:sp>
        </mc:Fallback>
      </mc:AlternateContent>
      <p:sp>
        <p:nvSpPr>
          <p:cNvPr id="18" name="TextBox 17"/>
          <p:cNvSpPr txBox="1"/>
          <p:nvPr/>
        </p:nvSpPr>
        <p:spPr>
          <a:xfrm>
            <a:off x="1384127" y="486359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9" name="TextBox 18"/>
              <p:cNvSpPr txBox="1"/>
              <p:nvPr/>
            </p:nvSpPr>
            <p:spPr>
              <a:xfrm>
                <a:off x="1379166" y="5388388"/>
                <a:ext cx="10081120" cy="87604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b="0" i="0" smtClean="0">
                          <a:latin typeface="Cambria Math"/>
                        </a:rPr>
                        <m:t>   </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20</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379166" y="5388388"/>
                <a:ext cx="10081120" cy="876048"/>
              </a:xfrm>
              <a:prstGeom prst="rect">
                <a:avLst/>
              </a:prstGeom>
              <a:blipFill>
                <a:blip r:embed="rId8"/>
                <a:stretch>
                  <a:fillRect b="-1429"/>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5573713" y="1272271"/>
          <a:ext cx="351606" cy="471846"/>
        </p:xfrm>
        <a:graphic>
          <a:graphicData uri="http://schemas.openxmlformats.org/presentationml/2006/ole">
            <mc:AlternateContent xmlns:mc="http://schemas.openxmlformats.org/markup-compatibility/2006">
              <mc:Choice xmlns:v="urn:schemas-microsoft-com:vml" Requires="v">
                <p:oleObj spid="_x0000_s4106" name="公式" r:id="rId9" imgW="190440" imgH="215640" progId="Equation.KSEE3">
                  <p:embed/>
                </p:oleObj>
              </mc:Choice>
              <mc:Fallback>
                <p:oleObj name="公式" r:id="rId9" imgW="190440" imgH="215640" progId="Equation.KSEE3">
                  <p:embed/>
                  <p:pic>
                    <p:nvPicPr>
                      <p:cNvPr id="0" name=""/>
                      <p:cNvPicPr>
                        <a:picLocks noChangeAspect="1" noChangeArrowheads="1"/>
                      </p:cNvPicPr>
                      <p:nvPr/>
                    </p:nvPicPr>
                    <p:blipFill>
                      <a:blip r:embed="rId10"/>
                      <a:srcRect/>
                      <a:stretch>
                        <a:fillRect/>
                      </a:stretch>
                    </p:blipFill>
                    <p:spPr bwMode="auto">
                      <a:xfrm>
                        <a:off x="5573713" y="1272271"/>
                        <a:ext cx="351606" cy="47184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5781303" y="5690554"/>
          <a:ext cx="360041" cy="518059"/>
        </p:xfrm>
        <a:graphic>
          <a:graphicData uri="http://schemas.openxmlformats.org/presentationml/2006/ole">
            <mc:AlternateContent xmlns:mc="http://schemas.openxmlformats.org/markup-compatibility/2006">
              <mc:Choice xmlns:v="urn:schemas-microsoft-com:vml" Requires="v">
                <p:oleObj spid="_x0000_s4107" name="公式" r:id="rId11" imgW="177480" imgH="215640" progId="Equation.KSEE3">
                  <p:embed/>
                </p:oleObj>
              </mc:Choice>
              <mc:Fallback>
                <p:oleObj name="公式" r:id="rId11" imgW="177480" imgH="21564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1303" y="5690554"/>
                        <a:ext cx="360041" cy="5180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24403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9" name="TextBox 8"/>
              <p:cNvSpPr txBox="1"/>
              <p:nvPr/>
            </p:nvSpPr>
            <p:spPr>
              <a:xfrm>
                <a:off x="1390353" y="1257534"/>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r>
                        <a:rPr lang="en-US" altLang="zh-CN" sz="2400" b="0" i="1" smtClean="0">
                          <a:latin typeface="Cambria Math"/>
                        </a:rPr>
                        <m:t>   </m:t>
                      </m:r>
                      <m:r>
                        <a:rPr lang="en-US" altLang="zh-CN" sz="2400">
                          <a:latin typeface="Cambria Math"/>
                        </a:rPr>
                        <m:t>+</m:t>
                      </m:r>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21</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0353" y="1257534"/>
                <a:ext cx="10081120" cy="466706"/>
              </a:xfrm>
              <a:prstGeom prst="rect">
                <a:avLst/>
              </a:prstGeom>
              <a:blipFill rotWithShape="1">
                <a:blip r:embed="rId5"/>
                <a:stretch>
                  <a:fillRect b="-18182"/>
                </a:stretch>
              </a:blipFill>
            </p:spPr>
            <p:txBody>
              <a:bodyPr/>
              <a:lstStyle/>
              <a:p>
                <a:r>
                  <a:rPr lang="zh-CN" altLang="en-US">
                    <a:noFill/>
                  </a:rPr>
                  <a:t> </a:t>
                </a:r>
              </a:p>
            </p:txBody>
          </p:sp>
        </mc:Fallback>
      </mc:AlternateContent>
      <p:sp>
        <p:nvSpPr>
          <p:cNvPr id="10" name="TextBox 9"/>
          <p:cNvSpPr txBox="1"/>
          <p:nvPr/>
        </p:nvSpPr>
        <p:spPr>
          <a:xfrm>
            <a:off x="1395190" y="1755338"/>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根据力学原理和</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传动关系，整理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95190" y="2280136"/>
                <a:ext cx="10081120" cy="87604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2</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b="0" i="1" smtClean="0">
                          <a:latin typeface="Cambria Math"/>
                        </a:rPr>
                        <m:t>   </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22</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95190" y="2280136"/>
                <a:ext cx="10081120" cy="876048"/>
              </a:xfrm>
              <a:prstGeom prst="rect">
                <a:avLst/>
              </a:prstGeom>
              <a:blipFill>
                <a:blip r:embed="rId6"/>
                <a:stretch>
                  <a:fillRect b="-2857"/>
                </a:stretch>
              </a:blipFill>
            </p:spPr>
            <p:txBody>
              <a:bodyPr/>
              <a:lstStyle/>
              <a:p>
                <a:r>
                  <a:rPr lang="zh-CN" altLang="en-US">
                    <a:noFill/>
                  </a:rPr>
                  <a:t> </a:t>
                </a:r>
              </a:p>
            </p:txBody>
          </p:sp>
        </mc:Fallback>
      </mc:AlternateContent>
      <p:sp>
        <p:nvSpPr>
          <p:cNvPr id="12" name="TextBox 11"/>
          <p:cNvSpPr txBox="1"/>
          <p:nvPr/>
        </p:nvSpPr>
        <p:spPr>
          <a:xfrm>
            <a:off x="1384127" y="3289747"/>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工作台质量的折算</a:t>
            </a:r>
          </a:p>
        </p:txBody>
      </p:sp>
      <p:sp>
        <p:nvSpPr>
          <p:cNvPr id="13" name="TextBox 12"/>
          <p:cNvSpPr txBox="1"/>
          <p:nvPr/>
        </p:nvSpPr>
        <p:spPr>
          <a:xfrm>
            <a:off x="1395190" y="3874049"/>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根据动力平衡关系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丝杠转动一周所做的功等于工作台前进一个导程时其惯性力所做</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的功，对于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工作台和丝杠有</a:t>
            </a:r>
          </a:p>
        </p:txBody>
      </p:sp>
      <mc:AlternateContent xmlns:mc="http://schemas.openxmlformats.org/markup-compatibility/2006" xmlns:a14="http://schemas.microsoft.com/office/drawing/2010/main">
        <mc:Choice Requires="a14">
          <p:sp>
            <p:nvSpPr>
              <p:cNvPr id="14" name="TextBox 13"/>
              <p:cNvSpPr txBox="1"/>
              <p:nvPr/>
            </p:nvSpPr>
            <p:spPr>
              <a:xfrm>
                <a:off x="1384127" y="4883596"/>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𝑚</m:t>
                      </m:r>
                      <m:r>
                        <a:rPr lang="en-US" altLang="zh-CN" sz="2400" b="0" i="1" smtClean="0">
                          <a:latin typeface="Cambria Math"/>
                        </a:rPr>
                        <m:t>  </m:t>
                      </m:r>
                      <m:r>
                        <a:rPr lang="en-US" altLang="zh-CN" sz="2400" i="1">
                          <a:latin typeface="Cambria Math"/>
                        </a:rPr>
                        <m:t>𝐿</m:t>
                      </m:r>
                      <m:r>
                        <a:rPr lang="en-US" altLang="zh-CN" sz="2400" b="0" i="1" smtClean="0">
                          <a:latin typeface="Cambria Math"/>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23</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4127" y="4883596"/>
                <a:ext cx="10081120" cy="466706"/>
              </a:xfrm>
              <a:prstGeom prst="rect">
                <a:avLst/>
              </a:prstGeom>
              <a:blipFill rotWithShape="1">
                <a:blip r:embed="rId7"/>
                <a:stretch>
                  <a:fillRect b="-18182"/>
                </a:stretch>
              </a:blipFill>
            </p:spPr>
            <p:txBody>
              <a:bodyPr/>
              <a:lstStyle/>
              <a:p>
                <a:r>
                  <a:rPr lang="zh-CN" altLang="en-US">
                    <a:noFill/>
                  </a:rPr>
                  <a:t> </a:t>
                </a:r>
              </a:p>
            </p:txBody>
          </p:sp>
        </mc:Fallback>
      </mc:AlternateContent>
      <p:sp>
        <p:nvSpPr>
          <p:cNvPr id="18" name="TextBox 17"/>
          <p:cNvSpPr txBox="1"/>
          <p:nvPr/>
        </p:nvSpPr>
        <p:spPr>
          <a:xfrm>
            <a:off x="1384127" y="535030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丝杠导程。</a:t>
            </a:r>
          </a:p>
        </p:txBody>
      </p:sp>
      <p:graphicFrame>
        <p:nvGraphicFramePr>
          <p:cNvPr id="2" name="对象 1"/>
          <p:cNvGraphicFramePr>
            <a:graphicFrameLocks noChangeAspect="1"/>
          </p:cNvGraphicFramePr>
          <p:nvPr/>
        </p:nvGraphicFramePr>
        <p:xfrm>
          <a:off x="5551792" y="1259576"/>
          <a:ext cx="347395" cy="495762"/>
        </p:xfrm>
        <a:graphic>
          <a:graphicData uri="http://schemas.openxmlformats.org/presentationml/2006/ole">
            <mc:AlternateContent xmlns:mc="http://schemas.openxmlformats.org/markup-compatibility/2006">
              <mc:Choice xmlns:v="urn:schemas-microsoft-com:vml" Requires="v">
                <p:oleObj spid="_x0000_s5134" name="公式" r:id="rId8" imgW="190440" imgH="228600" progId="Equation.KSEE3">
                  <p:embed/>
                </p:oleObj>
              </mc:Choice>
              <mc:Fallback>
                <p:oleObj name="公式" r:id="rId8" imgW="190440" imgH="228600" progId="Equation.KSEE3">
                  <p:embed/>
                  <p:pic>
                    <p:nvPicPr>
                      <p:cNvPr id="0" name=""/>
                      <p:cNvPicPr>
                        <a:picLocks noChangeAspect="1" noChangeArrowheads="1"/>
                      </p:cNvPicPr>
                      <p:nvPr/>
                    </p:nvPicPr>
                    <p:blipFill>
                      <a:blip r:embed="rId9"/>
                      <a:srcRect/>
                      <a:stretch>
                        <a:fillRect/>
                      </a:stretch>
                    </p:blipFill>
                    <p:spPr bwMode="auto">
                      <a:xfrm>
                        <a:off x="5551792" y="1259576"/>
                        <a:ext cx="347395" cy="495762"/>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6141343" y="2536205"/>
          <a:ext cx="363587" cy="523161"/>
        </p:xfrm>
        <a:graphic>
          <a:graphicData uri="http://schemas.openxmlformats.org/presentationml/2006/ole">
            <mc:AlternateContent xmlns:mc="http://schemas.openxmlformats.org/markup-compatibility/2006">
              <mc:Choice xmlns:v="urn:schemas-microsoft-com:vml" Requires="v">
                <p:oleObj spid="_x0000_s5135" name="公式" r:id="rId10" imgW="177480" imgH="215640" progId="Equation.KSEE3">
                  <p:embed/>
                </p:oleObj>
              </mc:Choice>
              <mc:Fallback>
                <p:oleObj name="公式" r:id="rId10" imgW="177480" imgH="215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1343" y="2536205"/>
                        <a:ext cx="363587" cy="52316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nvGraphicFramePr>
        <p:xfrm>
          <a:off x="6120867" y="4914304"/>
          <a:ext cx="236500" cy="435998"/>
        </p:xfrm>
        <a:graphic>
          <a:graphicData uri="http://schemas.openxmlformats.org/presentationml/2006/ole">
            <mc:AlternateContent xmlns:mc="http://schemas.openxmlformats.org/markup-compatibility/2006">
              <mc:Choice xmlns:v="urn:schemas-microsoft-com:vml" Requires="v">
                <p:oleObj spid="_x0000_s5136" name="公式" r:id="rId12" imgW="114120" imgH="177480" progId="Equation.KSEE3">
                  <p:embed/>
                </p:oleObj>
              </mc:Choice>
              <mc:Fallback>
                <p:oleObj name="公式" r:id="rId12" imgW="114120" imgH="177480" progId="Equation.KSEE3">
                  <p:embed/>
                  <p:pic>
                    <p:nvPicPr>
                      <p:cNvPr id="0" name=""/>
                      <p:cNvPicPr>
                        <a:picLocks noChangeAspect="1" noChangeArrowheads="1"/>
                      </p:cNvPicPr>
                      <p:nvPr/>
                    </p:nvPicPr>
                    <p:blipFill>
                      <a:blip r:embed="rId13"/>
                      <a:srcRect/>
                      <a:stretch>
                        <a:fillRect/>
                      </a:stretch>
                    </p:blipFill>
                    <p:spPr bwMode="auto">
                      <a:xfrm>
                        <a:off x="6120867" y="4914304"/>
                        <a:ext cx="236500" cy="43599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60349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15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根据传动关系有</a:t>
            </a:r>
          </a:p>
        </p:txBody>
      </p:sp>
      <mc:AlternateContent xmlns:mc="http://schemas.openxmlformats.org/markup-compatibility/2006" xmlns:a14="http://schemas.microsoft.com/office/drawing/2010/main">
        <mc:Choice Requires="a14">
          <p:sp>
            <p:nvSpPr>
              <p:cNvPr id="9" name="TextBox 8"/>
              <p:cNvSpPr txBox="1"/>
              <p:nvPr/>
            </p:nvSpPr>
            <p:spPr>
              <a:xfrm>
                <a:off x="1384127" y="1257534"/>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𝑣</m:t>
                      </m:r>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3</m:t>
                          </m:r>
                        </m:sub>
                      </m:sSub>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24</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84127" y="1257534"/>
                <a:ext cx="10081120" cy="927216"/>
              </a:xfrm>
              <a:prstGeom prst="rect">
                <a:avLst/>
              </a:prstGeom>
              <a:blipFill rotWithShape="1">
                <a:blip r:embed="rId5"/>
                <a:stretch>
                  <a:fillRect/>
                </a:stretch>
              </a:blipFill>
            </p:spPr>
            <p:txBody>
              <a:bodyPr/>
              <a:lstStyle/>
              <a:p>
                <a:r>
                  <a:rPr lang="zh-CN" altLang="en-US">
                    <a:noFill/>
                  </a:rPr>
                  <a:t> </a:t>
                </a:r>
              </a:p>
            </p:txBody>
          </p:sp>
        </mc:Fallback>
      </mc:AlternateContent>
      <p:sp>
        <p:nvSpPr>
          <p:cNvPr id="10" name="TextBox 9"/>
          <p:cNvSpPr txBox="1"/>
          <p:nvPr/>
        </p:nvSpPr>
        <p:spPr>
          <a:xfrm>
            <a:off x="1388815" y="218475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88815" y="2709548"/>
                <a:ext cx="10081120" cy="96742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𝑇</m:t>
                      </m:r>
                      <m:sSub>
                        <m:sSubPr>
                          <m:ctrlPr>
                            <a:rPr lang="zh-CN" altLang="zh-CN" sz="2400" i="1">
                              <a:latin typeface="Cambria Math" panose="02040503050406030204" pitchFamily="18" charset="0"/>
                            </a:rPr>
                          </m:ctrlPr>
                        </m:sSubPr>
                        <m:e>
                          <m:r>
                            <m:rPr>
                              <m:nor/>
                            </m:rPr>
                            <a:rPr lang="en-US" altLang="zh-CN" sz="2400" i="1">
                              <a:latin typeface="Times New Roman" pitchFamily="18" charset="0"/>
                              <a:cs typeface="Times New Roman" pitchFamily="18" charset="0"/>
                            </a:rPr>
                            <m:t>′</m:t>
                          </m:r>
                        </m:e>
                        <m:sub>
                          <m:r>
                            <a:rPr lang="en-US" altLang="zh-CN" sz="2400">
                              <a:latin typeface="Cambria Math"/>
                            </a:rPr>
                            <m:t>3</m:t>
                          </m:r>
                        </m:sub>
                      </m:sSub>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r>
                        <a:rPr lang="en-US" altLang="zh-CN" sz="2400" i="1">
                          <a:latin typeface="Cambria Math"/>
                        </a:rPr>
                        <m:t>𝑚</m:t>
                      </m:r>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25</m:t>
                      </m:r>
                      <m:r>
                        <m:rPr>
                          <m:nor/>
                        </m:rPr>
                        <a:rPr lang="en-US" altLang="zh-CN" sz="2400">
                          <a:latin typeface="Times New Roman" pitchFamily="18" charset="0"/>
                          <a:cs typeface="Times New Roman" pitchFamily="18" charset="0"/>
                        </a:rPr>
                        <m:t>)</m:t>
                      </m:r>
                    </m:oMath>
                  </m:oMathPara>
                </a14:m>
                <a:endParaRPr lang="zh-CN" altLang="zh-CN" sz="2400" dirty="0">
                  <a:latin typeface="Times New Roman" pitchFamily="18" charset="0"/>
                  <a:cs typeface="Times New Roman"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88815" y="2709548"/>
                <a:ext cx="10081120" cy="96742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TextBox 11"/>
          <p:cNvSpPr txBox="1"/>
          <p:nvPr/>
        </p:nvSpPr>
        <p:spPr>
          <a:xfrm>
            <a:off x="1384127" y="3676968"/>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折算到轴</a:t>
            </a:r>
            <a:r>
              <a:rPr lang="en-US" altLang="zh-CN" sz="2500" dirty="0">
                <a:latin typeface="隶书" panose="02010509060101010101" pitchFamily="49" charset="-122"/>
                <a:ea typeface="隶书" panose="02010509060101010101" pitchFamily="49" charset="-122"/>
              </a:rPr>
              <a:t>Ⅰ</a:t>
            </a:r>
            <a:r>
              <a:rPr lang="zh-CN" altLang="en-US" sz="2500" dirty="0">
                <a:latin typeface="隶书" panose="02010509060101010101" pitchFamily="49" charset="-122"/>
                <a:ea typeface="隶书" panose="02010509060101010101" pitchFamily="49" charset="-122"/>
              </a:rPr>
              <a:t>上的总转动惯量</a:t>
            </a:r>
          </a:p>
        </p:txBody>
      </p:sp>
      <p:sp>
        <p:nvSpPr>
          <p:cNvPr id="13" name="TextBox 12"/>
          <p:cNvSpPr txBox="1"/>
          <p:nvPr/>
        </p:nvSpPr>
        <p:spPr>
          <a:xfrm>
            <a:off x="1388815" y="4261270"/>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并整理得</a:t>
            </a:r>
          </a:p>
        </p:txBody>
      </p:sp>
      <mc:AlternateContent xmlns:mc="http://schemas.openxmlformats.org/markup-compatibility/2006" xmlns:a14="http://schemas.microsoft.com/office/drawing/2010/main">
        <mc:Choice Requires="a14">
          <p:sp>
            <p:nvSpPr>
              <p:cNvPr id="14" name="TextBox 13"/>
              <p:cNvSpPr txBox="1"/>
              <p:nvPr/>
            </p:nvSpPr>
            <p:spPr>
              <a:xfrm>
                <a:off x="1384127" y="4786068"/>
                <a:ext cx="10081120" cy="107360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a:latin typeface="Cambria Math"/>
                            </a:rPr>
                            <m:t>+</m:t>
                          </m:r>
                          <m:r>
                            <a:rPr lang="en-US" altLang="zh-CN" sz="2400" i="1">
                              <a:latin typeface="Cambria Math"/>
                            </a:rPr>
                            <m:t>𝑚</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e>
                      </m:d>
                      <m:r>
                        <a:rPr lang="en-US" altLang="zh-CN" sz="2400" b="0" i="0" smtClean="0">
                          <a:latin typeface="Cambria Math"/>
                        </a:rPr>
                        <m:t>   </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m:rPr>
                          <m:nor/>
                        </m:rPr>
                        <a:rPr lang="en-US" altLang="zh-CN" sz="2400" b="0" i="0" smtClean="0">
                          <a:latin typeface="Cambria Math"/>
                        </a:rPr>
                        <m:t>    </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26</m:t>
                      </m:r>
                      <m:r>
                        <m:rPr>
                          <m:nor/>
                        </m:rPr>
                        <a:rPr lang="en-US" altLang="zh-CN" sz="2400"/>
                        <m:t>)</m:t>
                      </m:r>
                    </m:oMath>
                  </m:oMathPara>
                </a14:m>
                <a:endParaRPr lang="zh-CN" altLang="zh-CN"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384127" y="4786068"/>
                <a:ext cx="10081120" cy="1073603"/>
              </a:xfrm>
              <a:prstGeom prst="rect">
                <a:avLst/>
              </a:prstGeom>
              <a:blipFill rotWithShape="1">
                <a:blip r:embed="rId7"/>
                <a:stretch>
                  <a:fillRect/>
                </a:stretch>
              </a:blipFill>
            </p:spPr>
            <p:txBody>
              <a:bodyPr/>
              <a:lstStyle/>
              <a:p>
                <a:r>
                  <a:rPr lang="zh-CN" altLang="en-US">
                    <a:noFill/>
                  </a:rPr>
                  <a:t> </a:t>
                </a:r>
              </a:p>
            </p:txBody>
          </p:sp>
        </mc:Fallback>
      </mc:AlternateContent>
      <p:sp>
        <p:nvSpPr>
          <p:cNvPr id="18" name="TextBox 17"/>
          <p:cNvSpPr txBox="1"/>
          <p:nvPr/>
        </p:nvSpPr>
        <p:spPr>
          <a:xfrm>
            <a:off x="1388815" y="5859671"/>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上的总转动惯量。</a:t>
            </a:r>
          </a:p>
        </p:txBody>
      </p:sp>
      <p:graphicFrame>
        <p:nvGraphicFramePr>
          <p:cNvPr id="2" name="对象 1"/>
          <p:cNvGraphicFramePr>
            <a:graphicFrameLocks noChangeAspect="1"/>
          </p:cNvGraphicFramePr>
          <p:nvPr/>
        </p:nvGraphicFramePr>
        <p:xfrm>
          <a:off x="6861423" y="2968253"/>
          <a:ext cx="325880" cy="468187"/>
        </p:xfrm>
        <a:graphic>
          <a:graphicData uri="http://schemas.openxmlformats.org/presentationml/2006/ole">
            <mc:AlternateContent xmlns:mc="http://schemas.openxmlformats.org/markup-compatibility/2006">
              <mc:Choice xmlns:v="urn:schemas-microsoft-com:vml" Requires="v">
                <p:oleObj spid="_x0000_s6158" name="公式" r:id="rId8" imgW="177569" imgH="215619" progId="Equation.KSEE3">
                  <p:embed/>
                </p:oleObj>
              </mc:Choice>
              <mc:Fallback>
                <p:oleObj name="公式" r:id="rId8"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1423" y="2968253"/>
                        <a:ext cx="325880" cy="468187"/>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8537129" y="5061725"/>
          <a:ext cx="363537" cy="522288"/>
        </p:xfrm>
        <a:graphic>
          <a:graphicData uri="http://schemas.openxmlformats.org/presentationml/2006/ole">
            <mc:AlternateContent xmlns:mc="http://schemas.openxmlformats.org/markup-compatibility/2006">
              <mc:Choice xmlns:v="urn:schemas-microsoft-com:vml" Requires="v">
                <p:oleObj spid="_x0000_s6159" name="公式" r:id="rId10" imgW="177569" imgH="215619" progId="Equation.KSEE3">
                  <p:embed/>
                </p:oleObj>
              </mc:Choice>
              <mc:Fallback>
                <p:oleObj name="公式" r:id="rId10"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7129" y="5061725"/>
                        <a:ext cx="363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9381703" y="5061725"/>
          <a:ext cx="363537" cy="522288"/>
        </p:xfrm>
        <a:graphic>
          <a:graphicData uri="http://schemas.openxmlformats.org/presentationml/2006/ole">
            <mc:AlternateContent xmlns:mc="http://schemas.openxmlformats.org/markup-compatibility/2006">
              <mc:Choice xmlns:v="urn:schemas-microsoft-com:vml" Requires="v">
                <p:oleObj spid="_x0000_s6160" name="公式" r:id="rId11" imgW="177569" imgH="215619" progId="Equation.KSEE3">
                  <p:embed/>
                </p:oleObj>
              </mc:Choice>
              <mc:Fallback>
                <p:oleObj name="公式" r:id="rId11" imgW="177569" imgH="215619" progId="Equation.KSEE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1703" y="5061725"/>
                        <a:ext cx="363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834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nvGraphicFramePr>
        <p:xfrm>
          <a:off x="6232897" y="3364359"/>
          <a:ext cx="114300" cy="215900"/>
        </p:xfrm>
        <a:graphic>
          <a:graphicData uri="http://schemas.openxmlformats.org/presentationml/2006/ole">
            <mc:AlternateContent xmlns:mc="http://schemas.openxmlformats.org/markup-compatibility/2006">
              <mc:Choice xmlns:v="urn:schemas-microsoft-com:vml" Requires="v">
                <p:oleObj spid="_x0000_s7174" name="公式" r:id="rId5" imgW="114120" imgH="215640" progId="Equation.3">
                  <p:embed/>
                </p:oleObj>
              </mc:Choice>
              <mc:Fallback>
                <p:oleObj name="公式" r:id="rId5" imgW="114120" imgH="215640" progId="Equation.3">
                  <p:embed/>
                  <p:pic>
                    <p:nvPicPr>
                      <p:cNvPr id="2" name="对象 1"/>
                      <p:cNvPicPr/>
                      <p:nvPr/>
                    </p:nvPicPr>
                    <p:blipFill>
                      <a:blip r:embed="rId6"/>
                      <a:stretch>
                        <a:fillRect/>
                      </a:stretch>
                    </p:blipFill>
                    <p:spPr>
                      <a:xfrm>
                        <a:off x="6232897" y="3364359"/>
                        <a:ext cx="114300" cy="215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445965" y="2651387"/>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2</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3</m:t>
                          </m:r>
                        </m:sub>
                      </m:sSub>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r>
                        <a:rPr lang="en-US" altLang="zh-CN" sz="2400">
                          <a:latin typeface="Cambria Math"/>
                        </a:rPr>
                        <m:t>+</m:t>
                      </m:r>
                      <m:r>
                        <a:rPr lang="en-US" altLang="zh-CN" sz="2400" i="1">
                          <a:latin typeface="Cambria Math"/>
                        </a:rPr>
                        <m:t>𝑚</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27</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445965" y="2651387"/>
                <a:ext cx="10081120" cy="1009611"/>
              </a:xfrm>
              <a:prstGeom prst="rect">
                <a:avLst/>
              </a:prstGeom>
              <a:blipFill>
                <a:blip r:embed="rId7"/>
                <a:stretch>
                  <a:fillRect/>
                </a:stretch>
              </a:blipFill>
            </p:spPr>
            <p:txBody>
              <a:bodyPr/>
              <a:lstStyle/>
              <a:p>
                <a:r>
                  <a:rPr lang="zh-CN" altLang="en-US">
                    <a:noFill/>
                  </a:rPr>
                  <a:t> </a:t>
                </a:r>
              </a:p>
            </p:txBody>
          </p:sp>
        </mc:Fallback>
      </mc:AlternateContent>
      <p:sp>
        <p:nvSpPr>
          <p:cNvPr id="10" name="TextBox 9"/>
          <p:cNvSpPr txBox="1"/>
          <p:nvPr/>
        </p:nvSpPr>
        <p:spPr>
          <a:xfrm>
            <a:off x="1388815" y="3527700"/>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其中，第二项为轴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第三项为轴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第四项为工作台质量折算到轴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上的当量转动惯量。</a:t>
            </a:r>
          </a:p>
        </p:txBody>
      </p:sp>
    </p:spTree>
    <p:extLst>
      <p:ext uri="{BB962C8B-B14F-4D97-AF65-F5344CB8AC3E}">
        <p14:creationId xmlns:p14="http://schemas.microsoft.com/office/powerpoint/2010/main" val="22199658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36687" y="0"/>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56236445"/>
              </p:ext>
            </p:extLst>
          </p:nvPr>
        </p:nvGraphicFramePr>
        <p:xfrm>
          <a:off x="6232897" y="3364359"/>
          <a:ext cx="114300" cy="215900"/>
        </p:xfrm>
        <a:graphic>
          <a:graphicData uri="http://schemas.openxmlformats.org/presentationml/2006/ole">
            <mc:AlternateContent xmlns:mc="http://schemas.openxmlformats.org/markup-compatibility/2006">
              <mc:Choice xmlns:v="urn:schemas-microsoft-com:vml" Requires="v">
                <p:oleObj spid="_x0000_s8198" name="公式" r:id="rId5" imgW="114120" imgH="215640" progId="Equation.3">
                  <p:embed/>
                </p:oleObj>
              </mc:Choice>
              <mc:Fallback>
                <p:oleObj name="公式" r:id="rId5" imgW="114120" imgH="215640" progId="Equation.3">
                  <p:embed/>
                  <p:pic>
                    <p:nvPicPr>
                      <p:cNvPr id="2" name="对象 1"/>
                      <p:cNvPicPr/>
                      <p:nvPr/>
                    </p:nvPicPr>
                    <p:blipFill>
                      <a:blip r:embed="rId6"/>
                      <a:stretch>
                        <a:fillRect/>
                      </a:stretch>
                    </p:blipFill>
                    <p:spPr>
                      <a:xfrm>
                        <a:off x="6232897" y="3364359"/>
                        <a:ext cx="114300" cy="21590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DD27668B-70CB-6BBA-477D-E8560D83A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0903" y="1226218"/>
            <a:ext cx="8505000" cy="5849723"/>
          </a:xfrm>
          <a:prstGeom prst="rect">
            <a:avLst/>
          </a:prstGeom>
        </p:spPr>
      </p:pic>
      <p:sp>
        <p:nvSpPr>
          <p:cNvPr id="5" name="文本框 4">
            <a:extLst>
              <a:ext uri="{FF2B5EF4-FFF2-40B4-BE49-F238E27FC236}">
                <a16:creationId xmlns:a16="http://schemas.microsoft.com/office/drawing/2014/main" id="{0B5511F6-0A0F-9636-7E6A-4C8F528DD7DC}"/>
              </a:ext>
            </a:extLst>
          </p:cNvPr>
          <p:cNvSpPr txBox="1"/>
          <p:nvPr/>
        </p:nvSpPr>
        <p:spPr>
          <a:xfrm>
            <a:off x="4053111" y="519981"/>
            <a:ext cx="5112568" cy="662233"/>
          </a:xfrm>
          <a:prstGeom prst="rect">
            <a:avLst/>
          </a:prstGeom>
          <a:noFill/>
        </p:spPr>
        <p:txBody>
          <a:bodyPr wrap="square">
            <a:spAutoFit/>
          </a:bodyPr>
          <a:lstStyle/>
          <a:p>
            <a:pPr indent="531719">
              <a:lnSpc>
                <a:spcPct val="150000"/>
              </a:lnSpc>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证法二：总动能相等</a:t>
            </a:r>
          </a:p>
        </p:txBody>
      </p:sp>
    </p:spTree>
    <p:extLst>
      <p:ext uri="{BB962C8B-B14F-4D97-AF65-F5344CB8AC3E}">
        <p14:creationId xmlns:p14="http://schemas.microsoft.com/office/powerpoint/2010/main" val="25229438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1815196878"/>
              </p:ext>
            </p:extLst>
          </p:nvPr>
        </p:nvGraphicFramePr>
        <p:xfrm>
          <a:off x="6304905" y="2184986"/>
          <a:ext cx="114300" cy="215900"/>
        </p:xfrm>
        <a:graphic>
          <a:graphicData uri="http://schemas.openxmlformats.org/presentationml/2006/ole">
            <mc:AlternateContent xmlns:mc="http://schemas.openxmlformats.org/markup-compatibility/2006">
              <mc:Choice xmlns:v="urn:schemas-microsoft-com:vml" Requires="v">
                <p:oleObj spid="_x0000_s9223" name="公式" r:id="rId5" imgW="114120" imgH="215640" progId="Equation.3">
                  <p:embed/>
                </p:oleObj>
              </mc:Choice>
              <mc:Fallback>
                <p:oleObj name="公式" r:id="rId5" imgW="114120" imgH="215640" progId="Equation.3">
                  <p:embed/>
                  <p:pic>
                    <p:nvPicPr>
                      <p:cNvPr id="0" name=""/>
                      <p:cNvPicPr/>
                      <p:nvPr/>
                    </p:nvPicPr>
                    <p:blipFill>
                      <a:blip r:embed="rId6"/>
                      <a:stretch>
                        <a:fillRect/>
                      </a:stretch>
                    </p:blipFill>
                    <p:spPr>
                      <a:xfrm>
                        <a:off x="6304905" y="2184986"/>
                        <a:ext cx="114300" cy="215900"/>
                      </a:xfrm>
                      <a:prstGeom prst="rect">
                        <a:avLst/>
                      </a:prstGeom>
                    </p:spPr>
                  </p:pic>
                </p:oleObj>
              </mc:Fallback>
            </mc:AlternateContent>
          </a:graphicData>
        </a:graphic>
      </p:graphicFrame>
      <p:sp>
        <p:nvSpPr>
          <p:cNvPr id="11" name="TextBox 10"/>
          <p:cNvSpPr txBox="1"/>
          <p:nvPr/>
        </p:nvSpPr>
        <p:spPr>
          <a:xfrm>
            <a:off x="1316807" y="1428504"/>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粘性阻尼系数的折算</a:t>
            </a:r>
          </a:p>
        </p:txBody>
      </p:sp>
      <p:sp>
        <p:nvSpPr>
          <p:cNvPr id="12" name="TextBox 11"/>
          <p:cNvSpPr txBox="1"/>
          <p:nvPr/>
        </p:nvSpPr>
        <p:spPr>
          <a:xfrm>
            <a:off x="1321495" y="2012806"/>
            <a:ext cx="100811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机械系统的相对运动元件之间存在着</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粘性阻尼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，并以一定的形式表现出来。在机械系统的数学建模过程中，</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粘性阻尼同样需要折算到某一部件上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，求出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系统的当量阻尼系数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是将摩擦阻力、流体阻力及负载阻力折算成与速度有关的粘性阻尼力，再利用摩擦阻力与粘性阻尼力所消耗的功相等这一原则，求出粘性阻尼系数，最后进行相应的当量阻尼系数折算。</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在本例中工作台的摩擦损失占主导地位，其他各环节的摩擦损失相对而言可以忽略不计。</a:t>
            </a:r>
          </a:p>
        </p:txBody>
      </p:sp>
    </p:spTree>
    <p:extLst>
      <p:ext uri="{BB962C8B-B14F-4D97-AF65-F5344CB8AC3E}">
        <p14:creationId xmlns:p14="http://schemas.microsoft.com/office/powerpoint/2010/main" val="3875586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当只考虑阻尼力时，根据工作台和丝杠之间动力关系有</a:t>
            </a:r>
          </a:p>
        </p:txBody>
      </p:sp>
      <mc:AlternateContent xmlns:mc="http://schemas.openxmlformats.org/markup-compatibility/2006" xmlns:a14="http://schemas.microsoft.com/office/drawing/2010/main">
        <mc:Choice Requires="a14">
          <p:sp>
            <p:nvSpPr>
              <p:cNvPr id="9" name="TextBox 8"/>
              <p:cNvSpPr txBox="1"/>
              <p:nvPr/>
            </p:nvSpPr>
            <p:spPr>
              <a:xfrm>
                <a:off x="1393354" y="1260717"/>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𝑐𝑣𝐿</m:t>
                      </m:r>
                      <m:r>
                        <a:rPr lang="en-US" altLang="zh-CN" sz="2400" b="0" i="1" smtClean="0">
                          <a:latin typeface="Cambria Math"/>
                        </a:rPr>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28</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93354" y="1260717"/>
                <a:ext cx="10081120" cy="466706"/>
              </a:xfrm>
              <a:prstGeom prst="rect">
                <a:avLst/>
              </a:prstGeom>
              <a:blipFill>
                <a:blip r:embed="rId4"/>
                <a:stretch>
                  <a:fillRect b="-21622"/>
                </a:stretch>
              </a:blipFill>
            </p:spPr>
            <p:txBody>
              <a:bodyPr/>
              <a:lstStyle/>
              <a:p>
                <a:r>
                  <a:rPr lang="zh-CN" altLang="en-US">
                    <a:noFill/>
                  </a:rPr>
                  <a:t> </a:t>
                </a:r>
              </a:p>
            </p:txBody>
          </p:sp>
        </mc:Fallback>
      </mc:AlternateContent>
      <p:sp>
        <p:nvSpPr>
          <p:cNvPr id="10" name="TextBox 9"/>
          <p:cNvSpPr txBox="1"/>
          <p:nvPr/>
        </p:nvSpPr>
        <p:spPr>
          <a:xfrm>
            <a:off x="1388815" y="1724240"/>
            <a:ext cx="1008112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丝杠旋转一周所做的功，等于工作台前进一个导程时其阻尼力所做的功。</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力学原理和传动关系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11" name="TextBox 10"/>
              <p:cNvSpPr txBox="1"/>
              <p:nvPr/>
            </p:nvSpPr>
            <p:spPr>
              <a:xfrm>
                <a:off x="1393354" y="2733787"/>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zh-CN" altLang="en-US" sz="2400" i="1" smtClean="0">
                          <a:latin typeface="Cambria Math"/>
                        </a:rPr>
                        <m:t>，</m:t>
                      </m:r>
                      <m:r>
                        <m:rPr>
                          <m:nor/>
                        </m:rPr>
                        <a:rPr lang="zh-CN" altLang="zh-CN" sz="2400"/>
                        <m:t>　</m:t>
                      </m:r>
                      <m:r>
                        <a:rPr lang="en-US" altLang="zh-CN" sz="2400" i="1">
                          <a:latin typeface="Cambria Math"/>
                        </a:rPr>
                        <m:t>𝑣</m:t>
                      </m:r>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93354" y="2733787"/>
                <a:ext cx="10081120" cy="927216"/>
              </a:xfrm>
              <a:prstGeom prst="rect">
                <a:avLst/>
              </a:prstGeom>
              <a:blipFill>
                <a:blip r:embed="rId5"/>
                <a:stretch>
                  <a:fillRect/>
                </a:stretch>
              </a:blipFill>
            </p:spPr>
            <p:txBody>
              <a:bodyPr/>
              <a:lstStyle/>
              <a:p>
                <a:r>
                  <a:rPr lang="zh-CN" altLang="en-US">
                    <a:noFill/>
                  </a:rPr>
                  <a:t> </a:t>
                </a:r>
              </a:p>
            </p:txBody>
          </p:sp>
        </mc:Fallback>
      </mc:AlternateContent>
      <p:sp>
        <p:nvSpPr>
          <p:cNvPr id="12" name="TextBox 11"/>
          <p:cNvSpPr txBox="1"/>
          <p:nvPr/>
        </p:nvSpPr>
        <p:spPr>
          <a:xfrm>
            <a:off x="1374304" y="3661003"/>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将以上两式代入式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，并整理得</a:t>
            </a:r>
          </a:p>
        </p:txBody>
      </p:sp>
      <mc:AlternateContent xmlns:mc="http://schemas.openxmlformats.org/markup-compatibility/2006" xmlns:a14="http://schemas.microsoft.com/office/drawing/2010/main">
        <mc:Choice Requires="a14">
          <p:sp>
            <p:nvSpPr>
              <p:cNvPr id="13" name="TextBox 12"/>
              <p:cNvSpPr txBox="1"/>
              <p:nvPr/>
            </p:nvSpPr>
            <p:spPr>
              <a:xfrm>
                <a:off x="1393354" y="4182532"/>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𝑐</m:t>
                      </m:r>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a:rPr lang="en-US" altLang="zh-CN" sz="2400">
                          <a:latin typeface="Cambria Math"/>
                        </a:rPr>
                        <m:t>=</m:t>
                      </m:r>
                      <m:r>
                        <a:rPr lang="en-US" altLang="zh-CN" sz="2400" i="1">
                          <a:latin typeface="Cambria Math"/>
                        </a:rPr>
                        <m:t>𝑐</m:t>
                      </m:r>
                      <m:r>
                        <m:rPr>
                          <m:nor/>
                        </m:rPr>
                        <a:rPr lang="en-US" altLang="zh-CN" sz="2400" i="1"/>
                        <m:t>′</m:t>
                      </m:r>
                      <m:sSub>
                        <m:sSubPr>
                          <m:ctrlPr>
                            <a:rPr lang="zh-CN" altLang="zh-CN" sz="2400" i="1">
                              <a:latin typeface="Cambria Math" panose="02040503050406030204" pitchFamily="18" charset="0"/>
                            </a:rPr>
                          </m:ctrlPr>
                        </m:sSubPr>
                        <m:e>
                          <m:r>
                            <a:rPr lang="en-US" altLang="zh-CN" sz="2400" i="1">
                              <a:latin typeface="Cambria Math"/>
                            </a:rPr>
                            <m:t>𝜔</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29</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93354" y="4182532"/>
                <a:ext cx="10081120" cy="1009611"/>
              </a:xfrm>
              <a:prstGeom prst="rect">
                <a:avLst/>
              </a:prstGeom>
              <a:blipFill rotWithShape="1">
                <a:blip r:embed="rId6"/>
                <a:stretch>
                  <a:fillRect/>
                </a:stretch>
              </a:blipFill>
            </p:spPr>
            <p:txBody>
              <a:bodyPr/>
              <a:lstStyle/>
              <a:p>
                <a:r>
                  <a:rPr lang="zh-CN" altLang="en-US">
                    <a:noFill/>
                  </a:rPr>
                  <a:t> </a:t>
                </a:r>
              </a:p>
            </p:txBody>
          </p:sp>
        </mc:Fallback>
      </mc:AlternateContent>
      <p:sp>
        <p:nvSpPr>
          <p:cNvPr id="14" name="TextBox 13"/>
          <p:cNvSpPr txBox="1"/>
          <p:nvPr/>
        </p:nvSpPr>
        <p:spPr>
          <a:xfrm>
            <a:off x="1384127" y="5192143"/>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工作台导轨折算到轴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上的粘性阻尼系数</a:t>
            </a:r>
          </a:p>
        </p:txBody>
      </p:sp>
      <mc:AlternateContent xmlns:mc="http://schemas.openxmlformats.org/markup-compatibility/2006" xmlns:a14="http://schemas.microsoft.com/office/drawing/2010/main">
        <mc:Choice Requires="a14">
          <p:sp>
            <p:nvSpPr>
              <p:cNvPr id="18" name="TextBox 17"/>
              <p:cNvSpPr txBox="1"/>
              <p:nvPr/>
            </p:nvSpPr>
            <p:spPr>
              <a:xfrm>
                <a:off x="1384127" y="5713672"/>
                <a:ext cx="10081120" cy="100961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𝑐</m:t>
                      </m:r>
                      <m:r>
                        <m:rPr>
                          <m:nor/>
                        </m:rPr>
                        <a:rPr lang="en-US" altLang="zh-CN" sz="2400" i="1"/>
                        <m:t>′</m:t>
                      </m:r>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e>
                        <m:sup>
                          <m:r>
                            <a:rPr lang="en-US" altLang="zh-CN" sz="2400">
                              <a:latin typeface="Cambria Math"/>
                            </a:rPr>
                            <m:t>2</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𝑐</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30</m:t>
                      </m:r>
                      <m:r>
                        <m:rPr>
                          <m:nor/>
                        </m:rPr>
                        <a:rPr lang="en-US" altLang="zh-CN" sz="2400"/>
                        <m:t>)</m:t>
                      </m:r>
                    </m:oMath>
                  </m:oMathPara>
                </a14:m>
                <a:endParaRPr lang="zh-CN" altLang="zh-CN"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84127" y="5713672"/>
                <a:ext cx="10081120" cy="1009611"/>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35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刚度系数的折算</a:t>
            </a:r>
          </a:p>
        </p:txBody>
      </p:sp>
      <p:sp>
        <p:nvSpPr>
          <p:cNvPr id="9" name="TextBox 8"/>
          <p:cNvSpPr txBox="1"/>
          <p:nvPr/>
        </p:nvSpPr>
        <p:spPr>
          <a:xfrm>
            <a:off x="1388815" y="1316733"/>
            <a:ext cx="1008112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机械系统中各元件在工作时受到力和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或力矩的作用，将产生伸长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或压缩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或扭转等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弹性变形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，这些变形将影响整个系统的精度和动态性能。在机械系统的数学建模中，需要将其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折算成相应的当量扭转刚度系数和</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或线性刚度系数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在本例中，首先将各轴的扭转角折算到轴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上，丝杠与工作台之间的轴向弹性变形会使轴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产生一个附加扭转角，所以也要折算到轴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上，然后求出折算到轴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上的系统的当量刚度系数。</a:t>
            </a:r>
          </a:p>
        </p:txBody>
      </p:sp>
      <p:sp>
        <p:nvSpPr>
          <p:cNvPr id="10" name="TextBox 9"/>
          <p:cNvSpPr txBox="1"/>
          <p:nvPr/>
        </p:nvSpPr>
        <p:spPr>
          <a:xfrm>
            <a:off x="1388815" y="426527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轴向刚度系数的折算</a:t>
            </a:r>
          </a:p>
        </p:txBody>
      </p:sp>
      <p:sp>
        <p:nvSpPr>
          <p:cNvPr id="11" name="TextBox 10"/>
          <p:cNvSpPr txBox="1"/>
          <p:nvPr/>
        </p:nvSpPr>
        <p:spPr>
          <a:xfrm>
            <a:off x="1374304" y="4849574"/>
            <a:ext cx="5055071"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当系统受到</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载荷作用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时，丝杠螺母副和螺母座都会产生</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轴向弹性变形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，其示意图如图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2" name="2z10.jpg" descr="id:2147485268;FounderCES"/>
          <p:cNvPicPr/>
          <p:nvPr/>
        </p:nvPicPr>
        <p:blipFill>
          <a:blip r:embed="rId4"/>
          <a:stretch>
            <a:fillRect/>
          </a:stretch>
        </p:blipFill>
        <p:spPr>
          <a:xfrm>
            <a:off x="6933431" y="4357687"/>
            <a:ext cx="4680520" cy="2043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p:cNvSpPr txBox="1"/>
          <p:nvPr/>
        </p:nvSpPr>
        <p:spPr>
          <a:xfrm>
            <a:off x="7441087" y="6491684"/>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2-10</a:t>
            </a:r>
            <a:r>
              <a:rPr lang="zh-CN" altLang="en-US" sz="1500" b="1" dirty="0">
                <a:latin typeface="+mn-ea"/>
              </a:rPr>
              <a:t>　弹性变形等效示意图</a:t>
            </a:r>
          </a:p>
        </p:txBody>
      </p:sp>
      <p:sp>
        <p:nvSpPr>
          <p:cNvPr id="14" name="圆角矩形 13"/>
          <p:cNvSpPr/>
          <p:nvPr/>
        </p:nvSpPr>
        <p:spPr>
          <a:xfrm>
            <a:off x="1384127" y="736600"/>
            <a:ext cx="10081120" cy="352867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8" name="圆角矩形 17"/>
          <p:cNvSpPr/>
          <p:nvPr/>
        </p:nvSpPr>
        <p:spPr>
          <a:xfrm>
            <a:off x="1384127" y="4357686"/>
            <a:ext cx="5045248" cy="213399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8799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006280" y="2032149"/>
            <a:ext cx="5262979"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机械系统数学模型的建立</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01</a:t>
            </a:r>
          </a:p>
        </p:txBody>
      </p:sp>
      <p:sp>
        <p:nvSpPr>
          <p:cNvPr id="46" name="矩形 45"/>
          <p:cNvSpPr/>
          <p:nvPr/>
        </p:nvSpPr>
        <p:spPr>
          <a:xfrm>
            <a:off x="5133901" y="3042047"/>
            <a:ext cx="4339650"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机械传动系统的特性</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02</a:t>
            </a:r>
          </a:p>
        </p:txBody>
      </p:sp>
      <p:sp>
        <p:nvSpPr>
          <p:cNvPr id="48" name="矩形 47"/>
          <p:cNvSpPr/>
          <p:nvPr/>
        </p:nvSpPr>
        <p:spPr>
          <a:xfrm>
            <a:off x="6551046" y="3976364"/>
            <a:ext cx="295465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机械传动装置</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03</a:t>
            </a:r>
          </a:p>
        </p:txBody>
      </p:sp>
      <p:sp>
        <p:nvSpPr>
          <p:cNvPr id="50" name="矩形 49"/>
          <p:cNvSpPr/>
          <p:nvPr/>
        </p:nvSpPr>
        <p:spPr>
          <a:xfrm>
            <a:off x="7845866" y="4961531"/>
            <a:ext cx="2416046"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支 承 部 件</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04</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839155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设丝杠的输入转矩为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，丝杠和工作台之间的弹性变形为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，相应的丝杠附加转角为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。根据动力平衡和传动关系，对于丝杠轴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mc:AlternateContent xmlns:mc="http://schemas.openxmlformats.org/markup-compatibility/2006" xmlns:a14="http://schemas.microsoft.com/office/drawing/2010/main">
        <mc:Choice Requires="a14">
          <p:sp>
            <p:nvSpPr>
              <p:cNvPr id="9" name="TextBox 8"/>
              <p:cNvSpPr txBox="1"/>
              <p:nvPr/>
            </p:nvSpPr>
            <p:spPr>
              <a:xfrm>
                <a:off x="1384127" y="1742282"/>
                <a:ext cx="10081120" cy="1172861"/>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2400" i="1">
                              <a:latin typeface="Cambria Math" panose="02040503050406030204" pitchFamily="18" charset="0"/>
                            </a:rPr>
                          </m:ctrlPr>
                        </m:mPr>
                        <m:mr>
                          <m:e>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a:rPr lang="en-US" altLang="zh-CN" sz="2400">
                                <a:latin typeface="Cambria Math"/>
                              </a:rPr>
                              <m:t>2</m:t>
                            </m:r>
                            <m:r>
                              <m:rPr>
                                <m:sty m:val="p"/>
                              </m:rPr>
                              <a:rPr lang="en-US" altLang="zh-CN" sz="2400">
                                <a:latin typeface="Cambria Math"/>
                              </a:rPr>
                              <m:t>π</m:t>
                            </m:r>
                            <m:r>
                              <a:rPr lang="en-US" altLang="zh-CN" sz="2400">
                                <a:latin typeface="Cambria Math"/>
                              </a:rPr>
                              <m:t>=</m:t>
                            </m:r>
                            <m:r>
                              <a:rPr lang="en-US" altLang="zh-CN" sz="2400" i="1">
                                <a:latin typeface="Cambria Math"/>
                              </a:rPr>
                              <m:t>𝑘</m:t>
                            </m:r>
                            <m:r>
                              <a:rPr lang="en-US" altLang="zh-CN" sz="2400" i="1">
                                <a:latin typeface="Cambria Math"/>
                              </a:rPr>
                              <m:t>𝛿</m:t>
                            </m:r>
                            <m:r>
                              <a:rPr lang="en-US" altLang="zh-CN" sz="2400" i="1">
                                <a:latin typeface="Cambria Math"/>
                              </a:rPr>
                              <m:t>𝐿</m:t>
                            </m:r>
                          </m:e>
                        </m:mr>
                        <m:mr>
                          <m:e>
                            <m:r>
                              <a:rPr lang="en-US" altLang="zh-CN" sz="2400" i="1">
                                <a:latin typeface="Cambria Math"/>
                              </a:rPr>
                              <m:t>𝛿</m:t>
                            </m:r>
                            <m:r>
                              <a:rPr lang="en-US" altLang="zh-CN" sz="2400">
                                <a:latin typeface="Cambria Math"/>
                              </a:rPr>
                              <m:t>=</m:t>
                            </m:r>
                            <m:f>
                              <m:fPr>
                                <m:ctrlPr>
                                  <a:rPr lang="zh-CN" altLang="zh-CN" sz="2400" i="1">
                                    <a:latin typeface="Cambria Math" panose="02040503050406030204" pitchFamily="18" charset="0"/>
                                  </a:rPr>
                                </m:ctrlPr>
                              </m:fPr>
                              <m:num>
                                <m:r>
                                  <m:rPr>
                                    <m:sty m:val="p"/>
                                  </m:rPr>
                                  <a:rPr lang="en-US" altLang="zh-CN" sz="2400">
                                    <a:latin typeface="Cambria Math"/>
                                  </a:rPr>
                                  <m:t>Δ</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num>
                              <m:den>
                                <m:r>
                                  <a:rPr lang="en-US" altLang="zh-CN" sz="2400">
                                    <a:latin typeface="Cambria Math"/>
                                  </a:rPr>
                                  <m:t>2</m:t>
                                </m:r>
                                <m:r>
                                  <m:rPr>
                                    <m:sty m:val="p"/>
                                  </m:rPr>
                                  <a:rPr lang="en-US" altLang="zh-CN" sz="2400">
                                    <a:latin typeface="Cambria Math"/>
                                  </a:rPr>
                                  <m:t>π</m:t>
                                </m:r>
                              </m:den>
                            </m:f>
                            <m:r>
                              <a:rPr lang="en-US" altLang="zh-CN" sz="2400" i="1">
                                <a:latin typeface="Cambria Math"/>
                              </a:rPr>
                              <m:t>𝐿</m:t>
                            </m:r>
                          </m:e>
                        </m:mr>
                      </m:m>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742282"/>
                <a:ext cx="10081120" cy="1172861"/>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TextBox 9"/>
          <p:cNvSpPr txBox="1"/>
          <p:nvPr/>
        </p:nvSpPr>
        <p:spPr>
          <a:xfrm>
            <a:off x="1388815" y="291514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所以</a:t>
            </a:r>
          </a:p>
        </p:txBody>
      </p:sp>
      <mc:AlternateContent xmlns:mc="http://schemas.openxmlformats.org/markup-compatibility/2006" xmlns:a14="http://schemas.microsoft.com/office/drawing/2010/main">
        <mc:Choice Requires="a14">
          <p:sp>
            <p:nvSpPr>
              <p:cNvPr id="11" name="TextBox 10"/>
              <p:cNvSpPr txBox="1"/>
              <p:nvPr/>
            </p:nvSpPr>
            <p:spPr>
              <a:xfrm>
                <a:off x="1388815" y="3439941"/>
                <a:ext cx="10081120" cy="773072"/>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a:rPr>
                            <m:t>𝑇</m:t>
                          </m:r>
                        </m:e>
                        <m:sub>
                          <m:r>
                            <a:rPr lang="en-US" altLang="zh-CN" sz="2100">
                              <a:latin typeface="Cambria Math"/>
                            </a:rPr>
                            <m:t>3</m:t>
                          </m:r>
                        </m:sub>
                      </m:sSub>
                      <m:r>
                        <a:rPr lang="en-US" altLang="zh-CN" sz="2100">
                          <a:latin typeface="Cambria Math"/>
                        </a:rPr>
                        <m:t>=</m:t>
                      </m:r>
                      <m:sSup>
                        <m:sSupPr>
                          <m:ctrlPr>
                            <a:rPr lang="zh-CN" altLang="zh-CN" sz="2100" i="1">
                              <a:latin typeface="Cambria Math" panose="02040503050406030204" pitchFamily="18" charset="0"/>
                            </a:rPr>
                          </m:ctrlPr>
                        </m:sSupPr>
                        <m:e>
                          <m:d>
                            <m:dPr>
                              <m:ctrlPr>
                                <a:rPr lang="zh-CN" altLang="zh-CN" sz="2100" i="1">
                                  <a:latin typeface="Cambria Math" panose="02040503050406030204" pitchFamily="18" charset="0"/>
                                </a:rPr>
                              </m:ctrlPr>
                            </m:dPr>
                            <m:e>
                              <m:f>
                                <m:fPr>
                                  <m:ctrlPr>
                                    <a:rPr lang="zh-CN" altLang="zh-CN" sz="2100" i="1">
                                      <a:latin typeface="Cambria Math" panose="02040503050406030204" pitchFamily="18" charset="0"/>
                                    </a:rPr>
                                  </m:ctrlPr>
                                </m:fPr>
                                <m:num>
                                  <m:r>
                                    <a:rPr lang="en-US" altLang="zh-CN" sz="2100" i="1">
                                      <a:latin typeface="Cambria Math" panose="02040503050406030204" pitchFamily="18" charset="0"/>
                                    </a:rPr>
                                    <m:t>𝐿</m:t>
                                  </m:r>
                                </m:num>
                                <m:den>
                                  <m:r>
                                    <a:rPr lang="en-US" altLang="zh-CN" sz="2100">
                                      <a:latin typeface="Cambria Math"/>
                                    </a:rPr>
                                    <m:t>2</m:t>
                                  </m:r>
                                  <m:r>
                                    <m:rPr>
                                      <m:sty m:val="p"/>
                                    </m:rPr>
                                    <a:rPr lang="en-US" altLang="zh-CN" sz="2100">
                                      <a:latin typeface="Cambria Math"/>
                                    </a:rPr>
                                    <m:t>π</m:t>
                                  </m:r>
                                </m:den>
                              </m:f>
                            </m:e>
                          </m:d>
                        </m:e>
                        <m:sup>
                          <m:r>
                            <a:rPr lang="en-US" altLang="zh-CN" sz="2100">
                              <a:latin typeface="Cambria Math"/>
                            </a:rPr>
                            <m:t>2</m:t>
                          </m:r>
                        </m:sup>
                      </m:sSup>
                      <m:r>
                        <a:rPr lang="en-US" altLang="zh-CN" sz="2100" i="1">
                          <a:latin typeface="Cambria Math"/>
                        </a:rPr>
                        <m:t>𝑘</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a:rPr lang="en-US" altLang="zh-CN" sz="2100">
                          <a:latin typeface="Cambria Math"/>
                        </a:rPr>
                        <m:t>=</m:t>
                      </m:r>
                      <m:r>
                        <a:rPr lang="en-US" altLang="zh-CN" sz="2100" i="1">
                          <a:latin typeface="Cambria Math"/>
                        </a:rPr>
                        <m:t>𝑘</m:t>
                      </m:r>
                      <m:r>
                        <m:rPr>
                          <m:nor/>
                        </m:rPr>
                        <a:rPr lang="en-US" altLang="zh-CN" sz="2100" i="1"/>
                        <m:t>′</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m:rPr>
                          <m:nor/>
                        </m:rPr>
                        <a:rPr lang="zh-CN" altLang="zh-CN" sz="2100"/>
                        <m:t>　</m:t>
                      </m:r>
                      <m:r>
                        <m:rPr>
                          <m:nor/>
                        </m:rPr>
                        <a:rPr lang="zh-CN" altLang="zh-CN" sz="2100">
                          <a:latin typeface="微软雅黑" pitchFamily="34" charset="-122"/>
                          <a:ea typeface="微软雅黑" pitchFamily="34" charset="-122"/>
                        </a:rPr>
                        <m:t>即</m:t>
                      </m:r>
                      <m:r>
                        <m:rPr>
                          <m:nor/>
                        </m:rPr>
                        <a:rPr lang="zh-CN" altLang="zh-CN" sz="2100"/>
                        <m:t>　</m:t>
                      </m:r>
                      <m:r>
                        <m:rPr>
                          <m:sty m:val="p"/>
                        </m:rPr>
                        <a:rPr lang="en-US" altLang="zh-CN" sz="2100">
                          <a:latin typeface="Cambria Math"/>
                        </a:rPr>
                        <m:t>Δ</m:t>
                      </m:r>
                      <m:sSub>
                        <m:sSubPr>
                          <m:ctrlPr>
                            <a:rPr lang="zh-CN" altLang="zh-CN" sz="2100" i="1">
                              <a:latin typeface="Cambria Math" panose="02040503050406030204" pitchFamily="18" charset="0"/>
                            </a:rPr>
                          </m:ctrlPr>
                        </m:sSubPr>
                        <m:e>
                          <m:r>
                            <a:rPr lang="en-US" altLang="zh-CN" sz="2100" i="1">
                              <a:latin typeface="Cambria Math"/>
                            </a:rPr>
                            <m:t>𝜃</m:t>
                          </m:r>
                        </m:e>
                        <m:sub>
                          <m:r>
                            <a:rPr lang="en-US" altLang="zh-CN" sz="2100">
                              <a:latin typeface="Cambria Math"/>
                            </a:rPr>
                            <m:t>3</m:t>
                          </m:r>
                        </m:sub>
                      </m:sSub>
                      <m:r>
                        <a:rPr lang="en-US" altLang="zh-CN" sz="2100">
                          <a:latin typeface="Cambria Math"/>
                        </a:rPr>
                        <m:t>=</m:t>
                      </m:r>
                      <m:f>
                        <m:fPr>
                          <m:ctrlPr>
                            <a:rPr lang="zh-CN" altLang="zh-CN" sz="2100" i="1">
                              <a:latin typeface="Cambria Math" panose="02040503050406030204" pitchFamily="18" charset="0"/>
                            </a:rPr>
                          </m:ctrlPr>
                        </m:fPr>
                        <m:num>
                          <m:sSub>
                            <m:sSubPr>
                              <m:ctrlPr>
                                <a:rPr lang="zh-CN" altLang="zh-CN" sz="2100" i="1">
                                  <a:latin typeface="Cambria Math" panose="02040503050406030204" pitchFamily="18" charset="0"/>
                                </a:rPr>
                              </m:ctrlPr>
                            </m:sSubPr>
                            <m:e>
                              <m:r>
                                <a:rPr lang="en-US" altLang="zh-CN" sz="2100" i="1">
                                  <a:latin typeface="Cambria Math"/>
                                </a:rPr>
                                <m:t>𝑇</m:t>
                              </m:r>
                            </m:e>
                            <m:sub>
                              <m:r>
                                <a:rPr lang="en-US" altLang="zh-CN" sz="2100">
                                  <a:latin typeface="Cambria Math"/>
                                </a:rPr>
                                <m:t>3</m:t>
                              </m:r>
                            </m:sub>
                          </m:sSub>
                        </m:num>
                        <m:den>
                          <m:r>
                            <a:rPr lang="en-US" altLang="zh-CN" sz="2100" i="1">
                              <a:latin typeface="Cambria Math"/>
                            </a:rPr>
                            <m:t>𝑘</m:t>
                          </m:r>
                          <m:r>
                            <m:rPr>
                              <m:nor/>
                            </m:rPr>
                            <a:rPr lang="en-US" altLang="zh-CN" sz="2100" i="1"/>
                            <m:t>′</m:t>
                          </m:r>
                        </m:den>
                      </m:f>
                      <m:r>
                        <m:rPr>
                          <m:nor/>
                        </m:rPr>
                        <a:rPr lang="en-US" altLang="zh-CN" sz="2100" b="0" i="0" smtClean="0"/>
                        <m:t>          </m:t>
                      </m:r>
                      <m:r>
                        <m:rPr>
                          <m:nor/>
                        </m:rPr>
                        <a:rPr lang="en-US" altLang="zh-CN" sz="2100"/>
                        <m:t>(</m:t>
                      </m:r>
                      <m:r>
                        <a:rPr lang="en-US" altLang="zh-CN" sz="2100">
                          <a:latin typeface="Cambria Math"/>
                        </a:rPr>
                        <m:t>2</m:t>
                      </m:r>
                      <m:r>
                        <m:rPr>
                          <m:nor/>
                        </m:rPr>
                        <a:rPr lang="en-US" altLang="zh-CN" sz="2100" i="1"/>
                        <m:t>−</m:t>
                      </m:r>
                      <m:r>
                        <a:rPr lang="en-US" altLang="zh-CN" sz="2100">
                          <a:latin typeface="Cambria Math"/>
                        </a:rPr>
                        <m:t>31</m:t>
                      </m:r>
                      <m:r>
                        <m:rPr>
                          <m:nor/>
                        </m:rPr>
                        <a:rPr lang="en-US" altLang="zh-CN" sz="2100"/>
                        <m:t>)</m:t>
                      </m:r>
                    </m:oMath>
                  </m:oMathPara>
                </a14:m>
                <a:endParaRPr lang="zh-CN" altLang="zh-CN" sz="21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8815" y="3439941"/>
                <a:ext cx="10081120" cy="773072"/>
              </a:xfrm>
              <a:prstGeom prst="rect">
                <a:avLst/>
              </a:prstGeom>
              <a:blipFill>
                <a:blip r:embed="rId5"/>
                <a:stretch>
                  <a:fillRect b="-4839"/>
                </a:stretch>
              </a:blipFill>
            </p:spPr>
            <p:txBody>
              <a:bodyPr/>
              <a:lstStyle/>
              <a:p>
                <a:r>
                  <a:rPr lang="zh-CN" altLang="en-US">
                    <a:noFill/>
                  </a:rPr>
                  <a:t> </a:t>
                </a:r>
              </a:p>
            </p:txBody>
          </p:sp>
        </mc:Fallback>
      </mc:AlternateContent>
      <p:sp>
        <p:nvSpPr>
          <p:cNvPr id="12" name="TextBox 11"/>
          <p:cNvSpPr txBox="1"/>
          <p:nvPr/>
        </p:nvSpPr>
        <p:spPr>
          <a:xfrm>
            <a:off x="1388815" y="444955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附加扭转刚度系数</a:t>
            </a:r>
          </a:p>
        </p:txBody>
      </p:sp>
      <mc:AlternateContent xmlns:mc="http://schemas.openxmlformats.org/markup-compatibility/2006" xmlns:a14="http://schemas.microsoft.com/office/drawing/2010/main">
        <mc:Choice Requires="a14">
          <p:sp>
            <p:nvSpPr>
              <p:cNvPr id="13" name="TextBox 12"/>
              <p:cNvSpPr txBox="1"/>
              <p:nvPr/>
            </p:nvSpPr>
            <p:spPr>
              <a:xfrm>
                <a:off x="1388815" y="4974350"/>
                <a:ext cx="10081120" cy="86963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𝑘</m:t>
                      </m:r>
                      <m:r>
                        <m:rPr>
                          <m:nor/>
                        </m:rPr>
                        <a:rPr lang="en-US" altLang="zh-CN" sz="2400" i="1"/>
                        <m:t>′</m:t>
                      </m:r>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𝐿</m:t>
                                  </m:r>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a:rPr lang="en-US" altLang="zh-CN" sz="2400" i="1">
                          <a:latin typeface="Cambria Math"/>
                        </a:rPr>
                        <m:t>𝑘</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32</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974350"/>
                <a:ext cx="10081120" cy="869636"/>
              </a:xfrm>
              <a:prstGeom prst="rect">
                <a:avLst/>
              </a:prstGeom>
              <a:blipFill>
                <a:blip r:embed="rId6"/>
                <a:stretch>
                  <a:fillRect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687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扭转刚度系数的折算</a:t>
            </a:r>
          </a:p>
        </p:txBody>
      </p:sp>
      <p:sp>
        <p:nvSpPr>
          <p:cNvPr id="9" name="TextBox 8"/>
          <p:cNvSpPr txBox="1"/>
          <p:nvPr/>
        </p:nvSpPr>
        <p:spPr>
          <a:xfrm>
            <a:off x="1388815" y="1316733"/>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在输入转矩</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作用下产生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的扭转角，根据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动力平衡和传动关系有</a:t>
            </a:r>
          </a:p>
        </p:txBody>
      </p:sp>
      <mc:AlternateContent xmlns:mc="http://schemas.openxmlformats.org/markup-compatibility/2006" xmlns:a14="http://schemas.microsoft.com/office/drawing/2010/main">
        <mc:Choice Requires="a14">
          <p:sp>
            <p:nvSpPr>
              <p:cNvPr id="10" name="TextBox 9"/>
              <p:cNvSpPr txBox="1"/>
              <p:nvPr/>
            </p:nvSpPr>
            <p:spPr>
              <a:xfrm>
                <a:off x="1374304" y="2383603"/>
                <a:ext cx="10081120" cy="1225183"/>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1</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33</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74304" y="2383603"/>
                <a:ext cx="10081120" cy="122518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84127" y="3608786"/>
                <a:ext cx="10081120" cy="1342138"/>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2</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34</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84127" y="3608786"/>
                <a:ext cx="10081120" cy="134213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88815" y="4950924"/>
                <a:ext cx="10081120" cy="1342138"/>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35</m:t>
                      </m:r>
                      <m:r>
                        <m:rPr>
                          <m:nor/>
                        </m:rPr>
                        <a:rPr lang="en-US" altLang="zh-CN" sz="2400"/>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815" y="4950924"/>
                <a:ext cx="10081120" cy="134213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5945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1456085"/>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因为丝杠和工作台之间的轴向</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弹性变形，使得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产生了一个附加</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扭转角</a:t>
            </a:r>
            <a:r>
              <a:rPr lang="en-US" altLang="zh-CN" sz="210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，所以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上的实际扭转角</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9" name="TextBox 8"/>
              <p:cNvSpPr txBox="1"/>
              <p:nvPr/>
            </p:nvSpPr>
            <p:spPr>
              <a:xfrm>
                <a:off x="1384127" y="2462362"/>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a:rPr lang="en-US" altLang="zh-CN" sz="2400">
                          <a:latin typeface="Cambria Math"/>
                        </a:rPr>
                        <m:t>+</m:t>
                      </m:r>
                      <m:r>
                        <m:rPr>
                          <m:sty m:val="p"/>
                        </m:rPr>
                        <a:rPr lang="en-US" altLang="zh-CN" sz="2400">
                          <a:latin typeface="Cambria Math"/>
                        </a:rPr>
                        <m:t>Δ</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3</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36</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2462362"/>
                <a:ext cx="10081120" cy="466706"/>
              </a:xfrm>
              <a:prstGeom prst="rect">
                <a:avLst/>
              </a:prstGeom>
              <a:blipFill rotWithShape="1">
                <a:blip r:embed="rId4"/>
                <a:stretch>
                  <a:fillRect b="-19737"/>
                </a:stretch>
              </a:blipFill>
            </p:spPr>
            <p:txBody>
              <a:bodyPr/>
              <a:lstStyle/>
              <a:p>
                <a:r>
                  <a:rPr lang="zh-CN" altLang="en-US">
                    <a:noFill/>
                  </a:rPr>
                  <a:t> </a:t>
                </a:r>
              </a:p>
            </p:txBody>
          </p:sp>
        </mc:Fallback>
      </mc:AlternateContent>
      <p:sp>
        <p:nvSpPr>
          <p:cNvPr id="10" name="TextBox 9"/>
          <p:cNvSpPr txBox="1"/>
          <p:nvPr/>
        </p:nvSpPr>
        <p:spPr>
          <a:xfrm>
            <a:off x="1384127" y="2929068"/>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1" name="TextBox 10"/>
              <p:cNvSpPr txBox="1"/>
              <p:nvPr/>
            </p:nvSpPr>
            <p:spPr>
              <a:xfrm>
                <a:off x="1384127" y="3453866"/>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num>
                        <m:den>
                          <m:r>
                            <a:rPr lang="en-US" altLang="zh-CN" sz="2400" i="1">
                              <a:latin typeface="Cambria Math"/>
                            </a:rPr>
                            <m:t>𝑘</m:t>
                          </m:r>
                          <m:r>
                            <m:rPr>
                              <m:nor/>
                            </m:rPr>
                            <a:rPr lang="en-US" altLang="zh-CN" sz="2400" i="1"/>
                            <m:t>′</m:t>
                          </m:r>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37</m:t>
                      </m:r>
                      <m:r>
                        <m:rPr>
                          <m:nor/>
                        </m:rPr>
                        <a:rPr lang="en-US" altLang="zh-CN" sz="2400"/>
                        <m:t>)</m:t>
                      </m:r>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4127" y="3453866"/>
                <a:ext cx="10081120" cy="927216"/>
              </a:xfrm>
              <a:prstGeom prst="rect">
                <a:avLst/>
              </a:prstGeom>
              <a:blipFill rotWithShape="1">
                <a:blip r:embed="rId5"/>
                <a:stretch>
                  <a:fillRect/>
                </a:stretch>
              </a:blipFill>
            </p:spPr>
            <p:txBody>
              <a:bodyPr/>
              <a:lstStyle/>
              <a:p>
                <a:r>
                  <a:rPr lang="zh-CN" altLang="en-US">
                    <a:noFill/>
                  </a:rPr>
                  <a:t> </a:t>
                </a:r>
              </a:p>
            </p:txBody>
          </p:sp>
        </mc:Fallback>
      </mc:AlternateContent>
      <p:sp>
        <p:nvSpPr>
          <p:cNvPr id="12" name="TextBox 11"/>
          <p:cNvSpPr txBox="1"/>
          <p:nvPr/>
        </p:nvSpPr>
        <p:spPr>
          <a:xfrm>
            <a:off x="1388815" y="4381082"/>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各轴的扭转角折算到轴</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，得到系统的当量扭转角</a:t>
            </a:r>
          </a:p>
        </p:txBody>
      </p:sp>
      <mc:AlternateContent xmlns:mc="http://schemas.openxmlformats.org/markup-compatibility/2006" xmlns:a14="http://schemas.microsoft.com/office/drawing/2010/main">
        <mc:Choice Requires="a14">
          <p:sp>
            <p:nvSpPr>
              <p:cNvPr id="13" name="TextBox 12"/>
              <p:cNvSpPr txBox="1"/>
              <p:nvPr/>
            </p:nvSpPr>
            <p:spPr>
              <a:xfrm>
                <a:off x="1388815" y="4902611"/>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𝜃</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1</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sSub>
                        <m:sSubPr>
                          <m:ctrlPr>
                            <a:rPr lang="zh-CN" altLang="zh-CN" sz="2400" i="1">
                              <a:latin typeface="Cambria Math" panose="02040503050406030204" pitchFamily="18" charset="0"/>
                            </a:rPr>
                          </m:ctrlPr>
                        </m:sSubPr>
                        <m:e>
                          <m:r>
                            <a:rPr lang="en-US" altLang="zh-CN" sz="2400" i="1">
                              <a:latin typeface="Cambria Math"/>
                            </a:rPr>
                            <m:t>𝜃</m:t>
                          </m:r>
                        </m:e>
                        <m:sub>
                          <m:r>
                            <a:rPr lang="en-US" altLang="zh-CN" sz="2400">
                              <a:latin typeface="Cambria Math"/>
                            </a:rPr>
                            <m:t>2</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sSub>
                        <m:sSubPr>
                          <m:ctrlPr>
                            <a:rPr lang="zh-CN" altLang="zh-CN" sz="2400" i="1">
                              <a:latin typeface="Cambria Math" panose="02040503050406030204" pitchFamily="18" charset="0"/>
                            </a:rPr>
                          </m:ctrlPr>
                        </m:sSubPr>
                        <m:e>
                          <m:r>
                            <a:rPr lang="en-US" altLang="zh-CN" sz="2400" i="1">
                              <a:latin typeface="Cambria Math"/>
                            </a:rPr>
                            <m:t>𝜃</m:t>
                          </m:r>
                        </m:e>
                        <m:sub>
                          <m:r>
                            <m:rPr>
                              <m:nor/>
                            </m:rPr>
                            <a:rPr lang="en-US" altLang="zh-CN" sz="2400" baseline="-25000"/>
                            <m:t>Ⅲ</m:t>
                          </m:r>
                        </m:sub>
                      </m:sSub>
                      <m:r>
                        <m:rPr>
                          <m:nor/>
                        </m:rPr>
                        <a:rPr lang="en-US" altLang="zh-CN" sz="2400"/>
                        <m:t>(</m:t>
                      </m:r>
                      <m:r>
                        <a:rPr lang="en-US" altLang="zh-CN" sz="2400">
                          <a:latin typeface="Cambria Math"/>
                        </a:rPr>
                        <m:t>2</m:t>
                      </m:r>
                      <m:r>
                        <m:rPr>
                          <m:nor/>
                        </m:rPr>
                        <a:rPr lang="en-US" altLang="zh-CN" sz="2400" i="1"/>
                        <m:t>−</m:t>
                      </m:r>
                      <m:r>
                        <a:rPr lang="en-US" altLang="zh-CN" sz="2400">
                          <a:latin typeface="Cambria Math"/>
                        </a:rPr>
                        <m:t>38</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902611"/>
                <a:ext cx="10081120" cy="927216"/>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067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4" name="TextBox 13"/>
          <p:cNvSpPr txBox="1"/>
          <p:nvPr/>
        </p:nvSpPr>
        <p:spPr>
          <a:xfrm>
            <a:off x="1388815" y="1075303"/>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代入式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8" name="TextBox 17"/>
              <p:cNvSpPr txBox="1"/>
              <p:nvPr/>
            </p:nvSpPr>
            <p:spPr>
              <a:xfrm>
                <a:off x="1384127" y="2104157"/>
                <a:ext cx="10081120" cy="203886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latin typeface="Cambria Math" panose="02040503050406030204" pitchFamily="18" charset="0"/>
                            </a:rPr>
                          </m:ctrlPr>
                        </m:mPr>
                        <m:mr>
                          <m:e>
                            <m:r>
                              <a:rPr lang="en-US" altLang="zh-CN" sz="2400" i="1">
                                <a:latin typeface="Cambria Math"/>
                              </a:rPr>
                              <m:t>𝜃</m:t>
                            </m:r>
                          </m:e>
                          <m:e>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b="0" i="1" smtClean="0">
                                <a:latin typeface="Cambria Math"/>
                              </a:rPr>
                              <m:t>                                      </m:t>
                            </m:r>
                          </m:e>
                        </m:mr>
                        <m:mr>
                          <m:e/>
                          <m:e>
                            <m:r>
                              <a:rPr lang="en-US" altLang="zh-CN" sz="2400">
                                <a:latin typeface="Cambria Math"/>
                              </a:rPr>
                              <m:t>=</m:t>
                            </m:r>
                            <m:d>
                              <m:dPr>
                                <m:begChr m:val="["/>
                                <m:endChr m:val="]"/>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e>
                            </m:d>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Σ</m:t>
                                    </m:r>
                                  </m:sub>
                                </m:sSub>
                              </m:num>
                              <m:den>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39</m:t>
                            </m:r>
                            <m:r>
                              <m:rPr>
                                <m:nor/>
                              </m:rPr>
                              <a:rPr lang="en-US" altLang="zh-CN" sz="2400"/>
                              <m:t>)</m:t>
                            </m:r>
                          </m:e>
                        </m:mr>
                      </m:m>
                    </m:oMath>
                  </m:oMathPara>
                </a14:m>
                <a:endParaRPr lang="zh-CN" altLang="zh-CN"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84127" y="2104157"/>
                <a:ext cx="10081120" cy="2038867"/>
              </a:xfrm>
              <a:prstGeom prst="rect">
                <a:avLst/>
              </a:prstGeom>
              <a:blipFill rotWithShape="1">
                <a:blip r:embed="rId4"/>
                <a:stretch>
                  <a:fillRect/>
                </a:stretch>
              </a:blipFill>
            </p:spPr>
            <p:txBody>
              <a:bodyPr/>
              <a:lstStyle/>
              <a:p>
                <a:r>
                  <a:rPr lang="zh-CN" altLang="en-US">
                    <a:noFill/>
                  </a:rPr>
                  <a:t> </a:t>
                </a:r>
              </a:p>
            </p:txBody>
          </p:sp>
        </mc:Fallback>
      </mc:AlternateContent>
      <p:sp>
        <p:nvSpPr>
          <p:cNvPr id="19" name="TextBox 18"/>
          <p:cNvSpPr txBox="1"/>
          <p:nvPr/>
        </p:nvSpPr>
        <p:spPr>
          <a:xfrm>
            <a:off x="1384127" y="4143024"/>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Σ</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折算到轴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上的当量扭转刚度系数</a:t>
            </a:r>
          </a:p>
        </p:txBody>
      </p:sp>
      <mc:AlternateContent xmlns:mc="http://schemas.openxmlformats.org/markup-compatibility/2006" xmlns:a14="http://schemas.microsoft.com/office/drawing/2010/main">
        <mc:Choice Requires="a14">
          <p:sp>
            <p:nvSpPr>
              <p:cNvPr id="22" name="TextBox 21"/>
              <p:cNvSpPr txBox="1"/>
              <p:nvPr/>
            </p:nvSpPr>
            <p:spPr>
              <a:xfrm>
                <a:off x="1384127" y="4664553"/>
                <a:ext cx="10081120" cy="123999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1</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e>
                              </m:d>
                            </m:e>
                            <m:sup>
                              <m:r>
                                <a:rPr lang="en-US" altLang="zh-CN" sz="2400">
                                  <a:latin typeface="Cambria Math"/>
                                </a:rPr>
                                <m:t>2</m:t>
                              </m:r>
                            </m:sup>
                          </m:sSup>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2</m:t>
                                  </m:r>
                                </m:sub>
                              </m:sSub>
                            </m:den>
                          </m:f>
                          <m:r>
                            <a:rPr lang="en-US" altLang="zh-CN" sz="2400">
                              <a:latin typeface="Cambria Math"/>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den>
                                  </m:f>
                                </m:e>
                              </m:d>
                            </m:e>
                            <m:sup>
                              <m:r>
                                <a:rPr lang="en-US" altLang="zh-CN" sz="2400">
                                  <a:latin typeface="Cambria Math"/>
                                </a:rPr>
                                <m:t>2</m:t>
                              </m:r>
                            </m:sup>
                          </m:sSup>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𝑘</m:t>
                                      </m:r>
                                    </m:e>
                                    <m:sub>
                                      <m:r>
                                        <a:rPr lang="en-US" altLang="zh-CN" sz="2400">
                                          <a:latin typeface="Cambria Math"/>
                                        </a:rPr>
                                        <m:t>3</m:t>
                                      </m:r>
                                    </m:sub>
                                  </m:sSub>
                                </m:den>
                              </m:f>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𝑘</m:t>
                                  </m:r>
                                  <m:r>
                                    <m:rPr>
                                      <m:nor/>
                                    </m:rPr>
                                    <a:rPr lang="en-US" altLang="zh-CN" sz="2400" i="1"/>
                                    <m:t>′</m:t>
                                  </m:r>
                                </m:den>
                              </m:f>
                            </m:e>
                          </m:d>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40</m:t>
                      </m:r>
                      <m:r>
                        <m:rPr>
                          <m:nor/>
                        </m:rPr>
                        <a:rPr lang="en-US" altLang="zh-CN" sz="2400"/>
                        <m:t>)</m:t>
                      </m:r>
                    </m:oMath>
                  </m:oMathPara>
                </a14:m>
                <a:endParaRPr lang="zh-CN" altLang="zh-CN"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384127" y="4664553"/>
                <a:ext cx="10081120" cy="1239994"/>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5376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76895" y="57606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系统的数学模型</a:t>
            </a:r>
          </a:p>
        </p:txBody>
      </p:sp>
      <p:sp>
        <p:nvSpPr>
          <p:cNvPr id="9" name="TextBox 8"/>
          <p:cNvSpPr txBox="1"/>
          <p:nvPr/>
        </p:nvSpPr>
        <p:spPr>
          <a:xfrm>
            <a:off x="1381583" y="1160362"/>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将基本物理量折算到某一部件后，即可按单一部件对系统进行建模。在本例中，设输入量为轴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转角</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，输出量为工作台的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线位移</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，则可以得到数控机床进给系统的数学模型</a:t>
            </a:r>
          </a:p>
        </p:txBody>
      </p:sp>
      <mc:AlternateContent xmlns:mc="http://schemas.openxmlformats.org/markup-compatibility/2006" xmlns:a14="http://schemas.microsoft.com/office/drawing/2010/main">
        <mc:Choice Requires="a14">
          <p:sp>
            <p:nvSpPr>
              <p:cNvPr id="10" name="TextBox 9"/>
              <p:cNvSpPr txBox="1"/>
              <p:nvPr/>
            </p:nvSpPr>
            <p:spPr>
              <a:xfrm>
                <a:off x="1597607" y="2210524"/>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r>
                        <a:rPr lang="en-US" altLang="zh-CN" sz="2400" b="0" i="0" smtClean="0">
                          <a:latin typeface="Cambria Math"/>
                        </a:rPr>
                        <m:t>    </m:t>
                      </m:r>
                      <m:r>
                        <a:rPr lang="en-US" altLang="zh-CN" sz="2400">
                          <a:latin typeface="Cambria Math"/>
                        </a:rPr>
                        <m:t>+</m:t>
                      </m:r>
                      <m:r>
                        <a:rPr lang="en-US" altLang="zh-CN" sz="2400" i="1">
                          <a:latin typeface="Cambria Math"/>
                        </a:rPr>
                        <m:t>𝑐</m:t>
                      </m:r>
                      <m:r>
                        <m:rPr>
                          <m:nor/>
                        </m:rPr>
                        <a:rPr lang="en-US" altLang="zh-CN" sz="2400" i="1"/>
                        <m:t>′</m:t>
                      </m:r>
                      <m:r>
                        <a:rPr lang="en-US" altLang="zh-CN" sz="2400" b="0" i="0" smtClean="0">
                          <a:latin typeface="Cambria Math"/>
                        </a:rPr>
                        <m:t>    </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sSub>
                        <m:sSubPr>
                          <m:ctrlPr>
                            <a:rPr lang="zh-CN" altLang="zh-CN" sz="2400" i="1">
                              <a:latin typeface="Cambria Math" panose="02040503050406030204" pitchFamily="18" charset="0"/>
                            </a:rPr>
                          </m:ctrlPr>
                        </m:sSubPr>
                        <m:e>
                          <m:r>
                            <a:rPr lang="en-US" altLang="zh-CN" sz="2400" i="1">
                              <a:latin typeface="Cambria Math"/>
                            </a:rPr>
                            <m:t>𝑥</m:t>
                          </m:r>
                        </m:e>
                        <m:sub>
                          <m:r>
                            <m:rPr>
                              <m:sty m:val="p"/>
                            </m:rPr>
                            <a:rPr lang="en-US" altLang="zh-CN" sz="2400">
                              <a:latin typeface="Cambria Math"/>
                            </a:rPr>
                            <m:t>o</m:t>
                          </m:r>
                        </m:sub>
                      </m:sSub>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highlight>
                                    <a:srgbClr val="FFFF00"/>
                                  </a:highlight>
                                  <a:latin typeface="Cambria Math" panose="02040503050406030204" pitchFamily="18" charset="0"/>
                                </a:rPr>
                              </m:ctrlPr>
                            </m:fPr>
                            <m:num>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1</m:t>
                                  </m:r>
                                </m:sub>
                              </m:sSub>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3</m:t>
                                  </m:r>
                                </m:sub>
                              </m:sSub>
                            </m:num>
                            <m:den>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2</m:t>
                                  </m:r>
                                </m:sub>
                              </m:sSub>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𝑧</m:t>
                                  </m:r>
                                </m:e>
                                <m:sub>
                                  <m:r>
                                    <a:rPr lang="en-US" altLang="zh-CN" sz="2400">
                                      <a:highlight>
                                        <a:srgbClr val="FFFF00"/>
                                      </a:highlight>
                                      <a:latin typeface="Cambria Math"/>
                                    </a:rPr>
                                    <m:t>4</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highlight>
                                    <a:srgbClr val="FFFF00"/>
                                  </a:highlight>
                                  <a:latin typeface="Cambria Math"/>
                                </a:rPr>
                                <m:t>𝐿</m:t>
                              </m:r>
                            </m:num>
                            <m:den>
                              <m:r>
                                <a:rPr lang="en-US" altLang="zh-CN" sz="2400">
                                  <a:latin typeface="Cambria Math"/>
                                </a:rPr>
                                <m:t>2</m:t>
                              </m:r>
                              <m:r>
                                <m:rPr>
                                  <m:sty m:val="p"/>
                                </m:rPr>
                                <a:rPr lang="en-US" altLang="zh-CN" sz="2400">
                                  <a:latin typeface="Cambria Math"/>
                                </a:rPr>
                                <m:t>π</m:t>
                              </m:r>
                            </m:den>
                          </m:f>
                        </m:e>
                      </m:d>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sSub>
                        <m:sSubPr>
                          <m:ctrlPr>
                            <a:rPr lang="zh-CN" altLang="zh-CN" sz="2400" i="1">
                              <a:latin typeface="Cambria Math" panose="02040503050406030204" pitchFamily="18" charset="0"/>
                            </a:rPr>
                          </m:ctrlPr>
                        </m:sSubPr>
                        <m:e>
                          <m:r>
                            <a:rPr lang="en-US" altLang="zh-CN" sz="2400" i="1">
                              <a:latin typeface="Cambria Math"/>
                            </a:rPr>
                            <m:t>𝑥</m:t>
                          </m:r>
                        </m:e>
                        <m:sub>
                          <m:r>
                            <m:rPr>
                              <m:sty m:val="p"/>
                            </m:rPr>
                            <a:rPr lang="en-US" altLang="zh-CN" sz="2400">
                              <a:latin typeface="Cambria Math"/>
                            </a:rPr>
                            <m:t>i</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41</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597607" y="2210524"/>
                <a:ext cx="10081120" cy="927216"/>
              </a:xfrm>
              <a:prstGeom prst="rect">
                <a:avLst/>
              </a:prstGeom>
              <a:blipFill>
                <a:blip r:embed="rId5"/>
                <a:stretch>
                  <a:fillRect/>
                </a:stretch>
              </a:blipFill>
            </p:spPr>
            <p:txBody>
              <a:bodyPr/>
              <a:lstStyle/>
              <a:p>
                <a:r>
                  <a:rPr lang="zh-CN" altLang="en-US">
                    <a:noFill/>
                  </a:rPr>
                  <a:t> </a:t>
                </a:r>
              </a:p>
            </p:txBody>
          </p:sp>
        </mc:Fallback>
      </mc:AlternateContent>
      <p:sp>
        <p:nvSpPr>
          <p:cNvPr id="11" name="TextBox 10"/>
          <p:cNvSpPr txBox="1"/>
          <p:nvPr/>
        </p:nvSpPr>
        <p:spPr>
          <a:xfrm>
            <a:off x="1388815" y="2979144"/>
            <a:ext cx="10081120"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对应于该二阶线性微分方程的传递函数为</a:t>
            </a:r>
          </a:p>
        </p:txBody>
      </p:sp>
      <mc:AlternateContent xmlns:mc="http://schemas.openxmlformats.org/markup-compatibility/2006" xmlns:a14="http://schemas.microsoft.com/office/drawing/2010/main">
        <mc:Choice Requires="a14">
          <p:sp>
            <p:nvSpPr>
              <p:cNvPr id="12" name="TextBox 11"/>
              <p:cNvSpPr txBox="1"/>
              <p:nvPr/>
            </p:nvSpPr>
            <p:spPr>
              <a:xfrm>
                <a:off x="1388815" y="3503942"/>
                <a:ext cx="10081120" cy="12010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r>
                        <m:rPr>
                          <m:nor/>
                        </m:rPr>
                        <a:rPr lang="en-US" altLang="zh-CN" sz="2400"/>
                        <m:t>(</m:t>
                      </m:r>
                      <m:r>
                        <a:rPr lang="en-US" altLang="zh-CN" sz="2400" i="1">
                          <a:latin typeface="Cambria Math"/>
                        </a:rPr>
                        <m:t>𝑠</m:t>
                      </m:r>
                      <m:r>
                        <m:rPr>
                          <m:nor/>
                        </m:rPr>
                        <a:rPr lang="en-US" altLang="zh-CN" sz="2400"/>
                        <m:t>)</m:t>
                      </m:r>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𝑋</m:t>
                              </m:r>
                            </m:e>
                            <m:sub>
                              <m:r>
                                <m:rPr>
                                  <m:sty m:val="p"/>
                                </m:rPr>
                                <a:rPr lang="en-US" altLang="zh-CN" sz="2400">
                                  <a:latin typeface="Cambria Math"/>
                                </a:rPr>
                                <m:t>o</m:t>
                              </m:r>
                            </m:sub>
                          </m:sSub>
                          <m:r>
                            <m:rPr>
                              <m:nor/>
                            </m:rPr>
                            <a:rPr lang="en-US" altLang="zh-CN" sz="2400"/>
                            <m:t>(</m:t>
                          </m:r>
                          <m:r>
                            <a:rPr lang="en-US" altLang="zh-CN" sz="2400" i="1">
                              <a:latin typeface="Cambria Math"/>
                            </a:rPr>
                            <m:t>𝑠</m:t>
                          </m:r>
                          <m:r>
                            <m:rPr>
                              <m:nor/>
                            </m:rPr>
                            <a:rPr lang="en-US" altLang="zh-CN" sz="2400"/>
                            <m:t>)</m:t>
                          </m:r>
                        </m:num>
                        <m:den>
                          <m:sSub>
                            <m:sSubPr>
                              <m:ctrlPr>
                                <a:rPr lang="zh-CN" altLang="zh-CN" sz="2400" i="1">
                                  <a:latin typeface="Cambria Math" panose="02040503050406030204" pitchFamily="18" charset="0"/>
                                </a:rPr>
                              </m:ctrlPr>
                            </m:sSubPr>
                            <m:e>
                              <m:r>
                                <a:rPr lang="en-US" altLang="zh-CN" sz="2400" i="1">
                                  <a:latin typeface="Cambria Math"/>
                                </a:rPr>
                                <m:t>𝑋</m:t>
                              </m:r>
                            </m:e>
                            <m:sub>
                              <m:r>
                                <m:rPr>
                                  <m:sty m:val="p"/>
                                </m:rPr>
                                <a:rPr lang="en-US" altLang="zh-CN" sz="2400">
                                  <a:latin typeface="Cambria Math"/>
                                </a:rPr>
                                <m:t>i</m:t>
                              </m:r>
                            </m:sub>
                          </m:sSub>
                          <m:r>
                            <m:rPr>
                              <m:nor/>
                            </m:rPr>
                            <a:rPr lang="en-US" altLang="zh-CN" sz="2400"/>
                            <m:t>(</m:t>
                          </m:r>
                          <m:r>
                            <a:rPr lang="en-US" altLang="zh-CN" sz="2400" i="1">
                              <a:latin typeface="Cambria Math"/>
                            </a:rPr>
                            <m:t>𝑠</m:t>
                          </m:r>
                          <m:r>
                            <m:rPr>
                              <m:nor/>
                            </m:rPr>
                            <a:rPr lang="en-US" altLang="zh-CN" sz="2400"/>
                            <m:t>)</m:t>
                          </m:r>
                        </m:den>
                      </m:f>
                      <m:r>
                        <a:rPr lang="en-US" altLang="zh-CN" sz="2400">
                          <a:latin typeface="Cambria Math"/>
                        </a:rPr>
                        <m:t>=</m:t>
                      </m:r>
                      <m:f>
                        <m:fPr>
                          <m:ctrlPr>
                            <a:rPr lang="zh-CN" altLang="zh-CN" sz="2400" i="1">
                              <a:latin typeface="Cambria Math" panose="02040503050406030204" pitchFamily="18" charset="0"/>
                            </a:rPr>
                          </m:ctrlPr>
                        </m:fPr>
                        <m:num>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e>
                          </m:d>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Σ</m:t>
                              </m:r>
                            </m:sub>
                          </m:s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m:t>
                          </m:r>
                          <m:r>
                            <m:rPr>
                              <m:nor/>
                            </m:rPr>
                            <a:rPr lang="en-US" altLang="zh-CN" sz="2400" i="1"/>
                            <m:t>′</m:t>
                          </m:r>
                          <m:r>
                            <a:rPr lang="en-US" altLang="zh-CN" sz="2400" i="1">
                              <a:latin typeface="Cambria Math"/>
                            </a:rPr>
                            <m:t>𝑠</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𝑘</m:t>
                              </m:r>
                            </m:e>
                            <m:sub>
                              <m:r>
                                <m:rPr>
                                  <m:sty m:val="p"/>
                                </m:rPr>
                                <a:rPr lang="en-US" altLang="zh-CN" sz="2400">
                                  <a:latin typeface="Cambria Math"/>
                                </a:rPr>
                                <m:t>Σ</m:t>
                              </m:r>
                            </m:sub>
                          </m:sSub>
                        </m:den>
                      </m:f>
                      <m:r>
                        <a:rPr lang="en-US" altLang="zh-CN" sz="2400">
                          <a:latin typeface="Cambria Math"/>
                        </a:rPr>
                        <m:t>=</m:t>
                      </m:r>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3</m:t>
                                  </m:r>
                                </m:sub>
                              </m:sSub>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4</m:t>
                                  </m:r>
                                </m:sub>
                              </m:sSub>
                            </m:den>
                          </m:f>
                        </m:e>
                      </m:d>
                      <m:f>
                        <m:fPr>
                          <m:ctrlPr>
                            <a:rPr lang="zh-CN" altLang="zh-CN" sz="2400" i="1">
                              <a:latin typeface="Cambria Math" panose="02040503050406030204" pitchFamily="18" charset="0"/>
                            </a:rPr>
                          </m:ctrlPr>
                        </m:fPr>
                        <m:num>
                          <m:r>
                            <a:rPr lang="en-US" altLang="zh-CN" sz="2400" i="1">
                              <a:latin typeface="Cambria Math"/>
                            </a:rPr>
                            <m:t>𝐿</m:t>
                          </m:r>
                        </m:num>
                        <m:den>
                          <m:r>
                            <a:rPr lang="en-US" altLang="zh-CN" sz="2400">
                              <a:latin typeface="Cambria Math"/>
                            </a:rPr>
                            <m:t>2</m:t>
                          </m:r>
                          <m:r>
                            <m:rPr>
                              <m:sty m:val="p"/>
                            </m:rPr>
                            <a:rPr lang="en-US" altLang="zh-CN" sz="2400">
                              <a:latin typeface="Cambria Math"/>
                            </a:rPr>
                            <m:t>π</m:t>
                          </m:r>
                        </m:den>
                      </m:f>
                      <m:f>
                        <m:fPr>
                          <m:ctrlPr>
                            <a:rPr lang="zh-CN" altLang="zh-CN" sz="2400" i="1">
                              <a:latin typeface="Cambria Math" panose="02040503050406030204" pitchFamily="18" charset="0"/>
                            </a:rPr>
                          </m:ctrlPr>
                        </m:fPr>
                        <m:num>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n</m:t>
                              </m:r>
                            </m:sub>
                            <m:sup>
                              <m:r>
                                <a:rPr lang="en-US" altLang="zh-CN" sz="2400">
                                  <a:latin typeface="Cambria Math"/>
                                </a:rPr>
                                <m:t>2</m:t>
                              </m:r>
                            </m:sup>
                          </m:sSubSup>
                        </m:num>
                        <m:den>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+2</m:t>
                          </m:r>
                          <m:r>
                            <a:rPr lang="en-US" altLang="zh-CN" sz="2400" i="1">
                              <a:latin typeface="Cambria Math"/>
                            </a:rPr>
                            <m:t>𝜁</m:t>
                          </m:r>
                          <m:sSub>
                            <m:sSubPr>
                              <m:ctrlPr>
                                <a:rPr lang="zh-CN" altLang="zh-CN" sz="2400" i="1">
                                  <a:latin typeface="Cambria Math" panose="02040503050406030204" pitchFamily="18" charset="0"/>
                                </a:rPr>
                              </m:ctrlPr>
                            </m:sSubPr>
                            <m:e>
                              <m:r>
                                <a:rPr lang="en-US" altLang="zh-CN" sz="2400" i="1">
                                  <a:latin typeface="Cambria Math"/>
                                </a:rPr>
                                <m:t>𝜔</m:t>
                              </m:r>
                            </m:e>
                            <m:sub>
                              <m:r>
                                <m:rPr>
                                  <m:sty m:val="p"/>
                                </m:rPr>
                                <a:rPr lang="en-US" altLang="zh-CN" sz="2400">
                                  <a:latin typeface="Cambria Math"/>
                                </a:rPr>
                                <m:t>n</m:t>
                              </m:r>
                            </m:sub>
                          </m:sSub>
                          <m:r>
                            <a:rPr lang="en-US" altLang="zh-CN" sz="2400">
                              <a:latin typeface="Cambria Math"/>
                            </a:rPr>
                            <m:t>+</m:t>
                          </m:r>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n</m:t>
                              </m:r>
                            </m:sub>
                            <m:sup>
                              <m:r>
                                <a:rPr lang="en-US" altLang="zh-CN" sz="2400">
                                  <a:latin typeface="Cambria Math"/>
                                </a:rPr>
                                <m:t>2</m:t>
                              </m:r>
                            </m:sup>
                          </m:sSubSup>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42</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8815" y="3503942"/>
                <a:ext cx="10081120" cy="1201074"/>
              </a:xfrm>
              <a:prstGeom prst="rect">
                <a:avLst/>
              </a:prstGeom>
              <a:blipFill>
                <a:blip r:embed="rId6"/>
                <a:stretch>
                  <a:fillRect b="-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88815" y="4705016"/>
                <a:ext cx="10081120" cy="1207871"/>
              </a:xfrm>
              <a:prstGeom prst="rect">
                <a:avLst/>
              </a:prstGeom>
              <a:noFill/>
            </p:spPr>
            <p:txBody>
              <a:bodyPr wrap="square" lIns="96433" tIns="48216" rIns="96433" bIns="48216" rtlCol="0">
                <a:spAutoFit/>
              </a:bodyPr>
              <a:lstStyle/>
              <a:p>
                <a:pPr>
                  <a:lnSpc>
                    <a:spcPct val="150000"/>
                  </a:lnSpc>
                </a:pPr>
                <a:r>
                  <a:rPr lang="zh-CN" altLang="zh-CN" sz="2100" dirty="0">
                    <a:latin typeface="微软雅黑" pitchFamily="34" charset="-122"/>
                    <a:ea typeface="微软雅黑" pitchFamily="34" charset="-122"/>
                  </a:rPr>
                  <a:t>式中　</a:t>
                </a:r>
                <a:r>
                  <a:rPr lang="en-US" altLang="zh-CN" sz="2100" i="1" dirty="0" err="1">
                    <a:latin typeface="Times New Roman" pitchFamily="18" charset="0"/>
                    <a:ea typeface="微软雅黑" pitchFamily="34" charset="-122"/>
                    <a:cs typeface="Times New Roman" pitchFamily="18" charset="0"/>
                  </a:rPr>
                  <a:t>ω</a:t>
                </a:r>
                <a:r>
                  <a:rPr lang="en-US" altLang="zh-CN" sz="2100" baseline="-25000" dirty="0" err="1">
                    <a:latin typeface="Times New Roman" pitchFamily="18" charset="0"/>
                    <a:ea typeface="微软雅黑" pitchFamily="34" charset="-122"/>
                    <a:cs typeface="Times New Roman" pitchFamily="18" charset="0"/>
                  </a:rPr>
                  <a:t>n</a:t>
                </a:r>
                <a:r>
                  <a:rPr lang="en-US" altLang="zh-CN" sz="2100" dirty="0">
                    <a:latin typeface="微软雅黑" pitchFamily="34" charset="-122"/>
                    <a:ea typeface="微软雅黑" pitchFamily="34" charset="-122"/>
                  </a:rPr>
                  <a:t>——</a:t>
                </a:r>
                <a:r>
                  <a:rPr lang="zh-CN" altLang="zh-CN" sz="2100" dirty="0">
                    <a:latin typeface="微软雅黑" pitchFamily="34" charset="-122"/>
                    <a:ea typeface="微软雅黑" pitchFamily="34" charset="-122"/>
                  </a:rPr>
                  <a:t>系统的固有频率</a:t>
                </a:r>
                <a:r>
                  <a:rPr lang="zh-CN" altLang="en-US" sz="2100" dirty="0">
                    <a:latin typeface="微软雅黑" pitchFamily="34" charset="-122"/>
                    <a:ea typeface="微软雅黑" pitchFamily="34" charset="-122"/>
                  </a:rPr>
                  <a:t>，</a:t>
                </a:r>
                <a:r>
                  <a:rPr lang="en-US" altLang="zh-CN" sz="2100" i="1" dirty="0" err="1">
                    <a:latin typeface="Times New Roman" pitchFamily="18" charset="0"/>
                    <a:cs typeface="Times New Roman" pitchFamily="18" charset="0"/>
                  </a:rPr>
                  <a:t>ω</a:t>
                </a:r>
                <a:r>
                  <a:rPr lang="en-US" altLang="zh-CN" sz="2100" baseline="-25000" dirty="0" err="1">
                    <a:latin typeface="Times New Roman" pitchFamily="18" charset="0"/>
                    <a:cs typeface="Times New Roman" pitchFamily="18" charset="0"/>
                  </a:rPr>
                  <a:t>n</a:t>
                </a:r>
                <a:r>
                  <a:rPr lang="en-US" altLang="zh-CN" sz="2100" dirty="0">
                    <a:latin typeface="Times New Roman" pitchFamily="18" charset="0"/>
                    <a:cs typeface="Times New Roman" pitchFamily="18" charset="0"/>
                  </a:rPr>
                  <a:t>=</a:t>
                </a:r>
                <a14:m>
                  <m:oMath xmlns:m="http://schemas.openxmlformats.org/officeDocument/2006/math">
                    <m:rad>
                      <m:radPr>
                        <m:degHide m:val="on"/>
                        <m:ctrlPr>
                          <a:rPr lang="zh-CN" altLang="zh-CN" sz="2100" i="1">
                            <a:latin typeface="Cambria Math" panose="02040503050406030204" pitchFamily="18" charset="0"/>
                          </a:rPr>
                        </m:ctrlPr>
                      </m:radPr>
                      <m:deg/>
                      <m:e>
                        <m:sSub>
                          <m:sSubPr>
                            <m:ctrlPr>
                              <a:rPr lang="zh-CN" altLang="zh-CN" sz="2100" i="1">
                                <a:latin typeface="Cambria Math" panose="02040503050406030204" pitchFamily="18" charset="0"/>
                              </a:rPr>
                            </m:ctrlPr>
                          </m:sSubPr>
                          <m:e>
                            <m:r>
                              <a:rPr lang="en-US" altLang="zh-CN" sz="2100" i="1">
                                <a:latin typeface="Cambria Math"/>
                              </a:rPr>
                              <m:t>𝑘</m:t>
                            </m:r>
                          </m:e>
                          <m:sub>
                            <m:r>
                              <m:rPr>
                                <m:sty m:val="p"/>
                              </m:rPr>
                              <a:rPr lang="en-US" altLang="zh-CN" sz="2100">
                                <a:latin typeface="Cambria Math"/>
                              </a:rPr>
                              <m:t>Σ</m:t>
                            </m:r>
                          </m:sub>
                        </m:sSub>
                        <m:r>
                          <m:rPr>
                            <m:nor/>
                          </m:rPr>
                          <a:rPr lang="en-US" altLang="zh-CN" sz="2100">
                            <a:latin typeface="Times New Roman" pitchFamily="18" charset="0"/>
                            <a:cs typeface="Times New Roman" pitchFamily="18" charset="0"/>
                          </a:rPr>
                          <m:t>/</m:t>
                        </m:r>
                        <m:sSub>
                          <m:sSubPr>
                            <m:ctrlPr>
                              <a:rPr lang="zh-CN" altLang="zh-CN" sz="2100" i="1">
                                <a:latin typeface="Cambria Math" panose="02040503050406030204" pitchFamily="18" charset="0"/>
                              </a:rPr>
                            </m:ctrlPr>
                          </m:sSubPr>
                          <m:e>
                            <m:r>
                              <a:rPr lang="en-US" altLang="zh-CN" sz="2100" i="1">
                                <a:latin typeface="Cambria Math"/>
                              </a:rPr>
                              <m:t>𝐽</m:t>
                            </m:r>
                          </m:e>
                          <m:sub>
                            <m:r>
                              <m:rPr>
                                <m:sty m:val="p"/>
                              </m:rPr>
                              <a:rPr lang="en-US" altLang="zh-CN" sz="2100">
                                <a:latin typeface="Cambria Math"/>
                              </a:rPr>
                              <m:t>Σ</m:t>
                            </m:r>
                          </m:sub>
                        </m:sSub>
                      </m:e>
                    </m:rad>
                  </m:oMath>
                </a14:m>
                <a:r>
                  <a:rPr lang="en-US" altLang="zh-CN" sz="2100" dirty="0">
                    <a:latin typeface="微软雅黑" pitchFamily="34" charset="-122"/>
                    <a:ea typeface="微软雅黑" pitchFamily="34" charset="-122"/>
                  </a:rPr>
                  <a:t>;</a:t>
                </a:r>
                <a:endParaRPr lang="zh-CN" altLang="zh-CN" sz="2100" dirty="0">
                  <a:latin typeface="微软雅黑" pitchFamily="34" charset="-122"/>
                  <a:ea typeface="微软雅黑" pitchFamily="34" charset="-122"/>
                </a:endParaRPr>
              </a:p>
              <a:p>
                <a:pPr>
                  <a:lnSpc>
                    <a:spcPct val="150000"/>
                  </a:lnSpc>
                </a:pPr>
                <a:r>
                  <a:rPr lang="en-US" altLang="zh-CN" sz="2400" dirty="0"/>
                  <a:t>	</a:t>
                </a:r>
                <a:r>
                  <a:rPr lang="en-US" altLang="zh-CN" sz="2100" i="1" dirty="0">
                    <a:latin typeface="Times New Roman" pitchFamily="18" charset="0"/>
                    <a:ea typeface="微软雅黑" pitchFamily="34" charset="-122"/>
                    <a:cs typeface="Times New Roman" pitchFamily="18" charset="0"/>
                  </a:rPr>
                  <a:t>ζ</a:t>
                </a:r>
                <a:r>
                  <a:rPr lang="en-US" altLang="zh-CN" sz="2100" dirty="0">
                    <a:latin typeface="微软雅黑" pitchFamily="34" charset="-122"/>
                    <a:ea typeface="微软雅黑" pitchFamily="34" charset="-122"/>
                  </a:rPr>
                  <a:t>——</a:t>
                </a:r>
                <a:r>
                  <a:rPr lang="zh-CN" altLang="zh-CN" sz="2100" dirty="0">
                    <a:latin typeface="微软雅黑" pitchFamily="34" charset="-122"/>
                    <a:ea typeface="微软雅黑" pitchFamily="34" charset="-122"/>
                  </a:rPr>
                  <a:t>系统的阻尼比</a:t>
                </a:r>
                <a:r>
                  <a:rPr lang="zh-CN" altLang="en-US" sz="2100" dirty="0">
                    <a:latin typeface="微软雅黑" pitchFamily="34" charset="-122"/>
                    <a:ea typeface="微软雅黑" pitchFamily="34" charset="-122"/>
                  </a:rPr>
                  <a:t>，</a:t>
                </a:r>
                <a:r>
                  <a:rPr lang="en-US" altLang="zh-CN" sz="2100" i="1" dirty="0" err="1">
                    <a:latin typeface="Times New Roman" pitchFamily="18" charset="0"/>
                    <a:cs typeface="Times New Roman" pitchFamily="18" charset="0"/>
                  </a:rPr>
                  <a:t>ζ</a:t>
                </a:r>
                <a:r>
                  <a:rPr lang="en-US" altLang="zh-CN" sz="2100" i="1" dirty="0">
                    <a:latin typeface="Times New Roman" pitchFamily="18" charset="0"/>
                    <a:cs typeface="Times New Roman" pitchFamily="18" charset="0"/>
                  </a:rPr>
                  <a:t>=c'/</a:t>
                </a:r>
                <a:r>
                  <a:rPr lang="en-US" altLang="zh-CN" sz="2100" dirty="0">
                    <a:latin typeface="Times New Roman" pitchFamily="18" charset="0"/>
                    <a:cs typeface="Times New Roman" pitchFamily="18" charset="0"/>
                  </a:rPr>
                  <a:t>(2</a:t>
                </a:r>
                <a14:m>
                  <m:oMath xmlns:m="http://schemas.openxmlformats.org/officeDocument/2006/math">
                    <m:rad>
                      <m:radPr>
                        <m:degHide m:val="on"/>
                        <m:ctrlPr>
                          <a:rPr lang="zh-CN" altLang="zh-CN" sz="2100" i="1">
                            <a:latin typeface="Cambria Math" panose="02040503050406030204" pitchFamily="18" charset="0"/>
                          </a:rPr>
                        </m:ctrlPr>
                      </m:radPr>
                      <m:deg/>
                      <m:e>
                        <m:sSub>
                          <m:sSubPr>
                            <m:ctrlPr>
                              <a:rPr lang="zh-CN" altLang="zh-CN" sz="2100" i="1">
                                <a:latin typeface="Cambria Math" panose="02040503050406030204" pitchFamily="18" charset="0"/>
                              </a:rPr>
                            </m:ctrlPr>
                          </m:sSubPr>
                          <m:e>
                            <m:sSub>
                              <m:sSubPr>
                                <m:ctrlPr>
                                  <a:rPr lang="zh-CN" altLang="zh-CN" sz="2100" i="1">
                                    <a:latin typeface="Cambria Math" panose="02040503050406030204" pitchFamily="18" charset="0"/>
                                  </a:rPr>
                                </m:ctrlPr>
                              </m:sSubPr>
                              <m:e>
                                <m:r>
                                  <a:rPr lang="en-US" altLang="zh-CN" sz="2100" i="1">
                                    <a:latin typeface="Cambria Math"/>
                                  </a:rPr>
                                  <m:t>𝑘</m:t>
                                </m:r>
                              </m:e>
                              <m:sub>
                                <m:r>
                                  <m:rPr>
                                    <m:sty m:val="p"/>
                                  </m:rPr>
                                  <a:rPr lang="en-US" altLang="zh-CN" sz="2100">
                                    <a:latin typeface="Cambria Math"/>
                                  </a:rPr>
                                  <m:t>Σ</m:t>
                                </m:r>
                              </m:sub>
                            </m:sSub>
                            <m:r>
                              <a:rPr lang="en-US" altLang="zh-CN" sz="2100" i="1">
                                <a:latin typeface="Cambria Math"/>
                              </a:rPr>
                              <m:t>𝐽</m:t>
                            </m:r>
                          </m:e>
                          <m:sub>
                            <m:r>
                              <m:rPr>
                                <m:sty m:val="p"/>
                              </m:rPr>
                              <a:rPr lang="en-US" altLang="zh-CN" sz="2100">
                                <a:latin typeface="Cambria Math"/>
                              </a:rPr>
                              <m:t>Σ</m:t>
                            </m:r>
                          </m:sub>
                        </m:sSub>
                      </m:e>
                    </m:rad>
                  </m:oMath>
                </a14:m>
                <a:r>
                  <a:rPr lang="en-US" altLang="zh-CN" sz="2100" dirty="0">
                    <a:latin typeface="Times New Roman" pitchFamily="18" charset="0"/>
                    <a:cs typeface="Times New Roman" pitchFamily="18" charset="0"/>
                  </a:rPr>
                  <a:t>)</a:t>
                </a:r>
                <a:r>
                  <a:rPr lang="zh-CN" altLang="zh-CN" sz="2100" dirty="0">
                    <a:latin typeface="微软雅黑" pitchFamily="34" charset="-122"/>
                    <a:ea typeface="微软雅黑" pitchFamily="34" charset="-122"/>
                  </a:rPr>
                  <a:t>。</a:t>
                </a:r>
                <a:endParaRPr lang="zh-CN" altLang="en-US" sz="2100" dirty="0">
                  <a:latin typeface="微软雅黑" pitchFamily="34" charset="-122"/>
                  <a:ea typeface="微软雅黑"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705016"/>
                <a:ext cx="10081120" cy="1207871"/>
              </a:xfrm>
              <a:prstGeom prst="rect">
                <a:avLst/>
              </a:prstGeom>
              <a:blipFill>
                <a:blip r:embed="rId7"/>
                <a:stretch>
                  <a:fillRect l="-629" b="-625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538291980"/>
              </p:ext>
            </p:extLst>
          </p:nvPr>
        </p:nvGraphicFramePr>
        <p:xfrm>
          <a:off x="3613831" y="2397907"/>
          <a:ext cx="338138" cy="552450"/>
        </p:xfrm>
        <a:graphic>
          <a:graphicData uri="http://schemas.openxmlformats.org/presentationml/2006/ole">
            <mc:AlternateContent xmlns:mc="http://schemas.openxmlformats.org/markup-compatibility/2006">
              <mc:Choice xmlns:v="urn:schemas-microsoft-com:vml" Requires="v">
                <p:oleObj spid="_x0000_s10252" name="公式" r:id="rId8" imgW="164880" imgH="228600" progId="Equation.KSEE3">
                  <p:embed/>
                </p:oleObj>
              </mc:Choice>
              <mc:Fallback>
                <p:oleObj name="公式" r:id="rId8" imgW="164880" imgH="228600" progId="Equation.KSEE3">
                  <p:embed/>
                  <p:pic>
                    <p:nvPicPr>
                      <p:cNvPr id="0" name=""/>
                      <p:cNvPicPr>
                        <a:picLocks noChangeAspect="1" noChangeArrowheads="1"/>
                      </p:cNvPicPr>
                      <p:nvPr/>
                    </p:nvPicPr>
                    <p:blipFill>
                      <a:blip r:embed="rId9"/>
                      <a:srcRect/>
                      <a:stretch>
                        <a:fillRect/>
                      </a:stretch>
                    </p:blipFill>
                    <p:spPr bwMode="auto">
                      <a:xfrm>
                        <a:off x="3613831" y="2397907"/>
                        <a:ext cx="3381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5193706"/>
              </p:ext>
            </p:extLst>
          </p:nvPr>
        </p:nvGraphicFramePr>
        <p:xfrm>
          <a:off x="4477927" y="2397907"/>
          <a:ext cx="338137" cy="552450"/>
        </p:xfrm>
        <a:graphic>
          <a:graphicData uri="http://schemas.openxmlformats.org/presentationml/2006/ole">
            <mc:AlternateContent xmlns:mc="http://schemas.openxmlformats.org/markup-compatibility/2006">
              <mc:Choice xmlns:v="urn:schemas-microsoft-com:vml" Requires="v">
                <p:oleObj spid="_x0000_s10253" name="公式" r:id="rId10" imgW="164880" imgH="228600" progId="Equation.KSEE3">
                  <p:embed/>
                </p:oleObj>
              </mc:Choice>
              <mc:Fallback>
                <p:oleObj name="公式" r:id="rId10" imgW="164880" imgH="228600" progId="Equation.KSEE3">
                  <p:embed/>
                  <p:pic>
                    <p:nvPicPr>
                      <p:cNvPr id="0" name=""/>
                      <p:cNvPicPr>
                        <a:picLocks noChangeAspect="1" noChangeArrowheads="1"/>
                      </p:cNvPicPr>
                      <p:nvPr/>
                    </p:nvPicPr>
                    <p:blipFill>
                      <a:blip r:embed="rId11"/>
                      <a:srcRect/>
                      <a:stretch>
                        <a:fillRect/>
                      </a:stretch>
                    </p:blipFill>
                    <p:spPr bwMode="auto">
                      <a:xfrm>
                        <a:off x="4477927" y="2397907"/>
                        <a:ext cx="3381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7">
            <a:extLst>
              <a:ext uri="{FF2B5EF4-FFF2-40B4-BE49-F238E27FC236}">
                <a16:creationId xmlns:a16="http://schemas.microsoft.com/office/drawing/2014/main" id="{34E1FE9D-B526-854B-95E0-EC560F9C0F63}"/>
              </a:ext>
            </a:extLst>
          </p:cNvPr>
          <p:cNvSpPr txBox="1"/>
          <p:nvPr/>
        </p:nvSpPr>
        <p:spPr>
          <a:xfrm>
            <a:off x="1100783" y="5874868"/>
            <a:ext cx="10081120" cy="1066870"/>
          </a:xfrm>
          <a:prstGeom prst="rect">
            <a:avLst/>
          </a:prstGeom>
          <a:noFill/>
        </p:spPr>
        <p:txBody>
          <a:bodyPr wrap="square" lIns="96433" tIns="48216" rIns="96433" bIns="48216" rtlCol="0">
            <a:spAutoFit/>
          </a:bodyPr>
          <a:lstStyle/>
          <a:p>
            <a:pPr indent="531719">
              <a:lnSpc>
                <a:spcPct val="150000"/>
              </a:lnSpc>
            </a:pP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是二阶系统的两个特征参数，对于不同的系统可由不同的物理量确定，对于机械系统而言，它们是由质量、阻尼系数和刚度系数等结构参数决定的。</a:t>
            </a:r>
          </a:p>
        </p:txBody>
      </p:sp>
      <p:sp>
        <p:nvSpPr>
          <p:cNvPr id="4" name="文本框 3">
            <a:extLst>
              <a:ext uri="{FF2B5EF4-FFF2-40B4-BE49-F238E27FC236}">
                <a16:creationId xmlns:a16="http://schemas.microsoft.com/office/drawing/2014/main" id="{337441F1-26FA-4A26-AA59-041E2EF5581C}"/>
              </a:ext>
            </a:extLst>
          </p:cNvPr>
          <p:cNvSpPr txBox="1"/>
          <p:nvPr/>
        </p:nvSpPr>
        <p:spPr>
          <a:xfrm>
            <a:off x="10677847" y="2711980"/>
            <a:ext cx="1917513" cy="369332"/>
          </a:xfrm>
          <a:prstGeom prst="rect">
            <a:avLst/>
          </a:prstGeom>
          <a:noFill/>
        </p:spPr>
        <p:txBody>
          <a:bodyPr wrap="none" rtlCol="0">
            <a:spAutoFit/>
          </a:bodyPr>
          <a:lstStyle/>
          <a:p>
            <a:r>
              <a:rPr lang="zh-CN" altLang="en-US" dirty="0"/>
              <a:t>换算到轴</a:t>
            </a:r>
            <a:r>
              <a:rPr lang="en-US" altLang="zh-CN" dirty="0"/>
              <a:t>1</a:t>
            </a:r>
            <a:r>
              <a:rPr lang="zh-CN" altLang="en-US" dirty="0"/>
              <a:t>的角度</a:t>
            </a:r>
          </a:p>
        </p:txBody>
      </p:sp>
    </p:spTree>
    <p:extLst>
      <p:ext uri="{BB962C8B-B14F-4D97-AF65-F5344CB8AC3E}">
        <p14:creationId xmlns:p14="http://schemas.microsoft.com/office/powerpoint/2010/main" val="16214966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机械传动系统</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的特性</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155190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一、机电一体化对机械传动的要求</a:t>
            </a:r>
          </a:p>
        </p:txBody>
      </p:sp>
      <p:sp>
        <p:nvSpPr>
          <p:cNvPr id="10" name="TextBox 9"/>
          <p:cNvSpPr txBox="1"/>
          <p:nvPr/>
        </p:nvSpPr>
        <p:spPr>
          <a:xfrm>
            <a:off x="1384127" y="1511814"/>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主功能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完成机械运动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。一部机器必须完成相互协调的</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若干机械运动，每个</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机械运动可由单独的控制电动机、传动件和执行机构组成的若干子系统</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来完成，若干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个机械运动则由计算机来协调与控制。这就要求设计机械时的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总体布局</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机械选型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结构造型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更加</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合理和多样化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4879" y="3832349"/>
            <a:ext cx="2885306" cy="288530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766" y="3832349"/>
            <a:ext cx="4550956" cy="2885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圆角矩形 12"/>
          <p:cNvSpPr/>
          <p:nvPr/>
        </p:nvSpPr>
        <p:spPr>
          <a:xfrm>
            <a:off x="1384127" y="1511814"/>
            <a:ext cx="10081120" cy="210451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7618091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914351"/>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受技术发展水平的限制，机电一体化的各种元器件还不能完全满足需要，机械传动链还不能完全取消。但是，机电一体化机械系统中的机械传动装置，已不仅仅是变换转速和转矩的变换器，而成为伺服系统的组成部分，要根据伺服控制的要求来进行选择设计。近年来，由控制电动机直接驱动负载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直接驱动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”技术得到了发展。但一般都需要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低转速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大转矩</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伺服电动机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，并要考虑负载的非线性耦合性等因素对执行电动机的影响，从而增加了控制系统的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复杂性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，所以在一般情况下，应尽可能</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缩短传动链</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，但还不能取消传动链。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在伺服控制中，还要考虑其对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伺服系统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精度、稳定性和快速性的影响。开环伺服系统中传动链的传动精度，不仅取决于组成系统的各单个传动件的精度，还取决于传动链的系统精度。闭环伺服系统中的传动链，虽然对单个传动件的精度要求可以降低，</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但对系统精度仍有相当高的要求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，以免在控制时因误差随机性太大不能补偿。此外，机电一体化系统中的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传动链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还需满足小型、轻量、高速、低冲击振动、低噪声和高可靠性等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520846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主要性能</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取决于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传动类型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传动方式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动态特性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及</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等。影响机电一体化系统中传动链的动力学性能的因素一般有以下几方面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a:xfrm>
            <a:off x="1384127" y="1745552"/>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solidFill>
                  <a:srgbClr val="FF0000"/>
                </a:solidFill>
                <a:latin typeface="隶书" panose="02010509060101010101" pitchFamily="49" charset="-122"/>
                <a:ea typeface="隶书" panose="02010509060101010101" pitchFamily="49" charset="-122"/>
              </a:rPr>
              <a:t>负载的变化</a:t>
            </a:r>
          </a:p>
        </p:txBody>
      </p:sp>
      <p:sp>
        <p:nvSpPr>
          <p:cNvPr id="10" name="TextBox 9"/>
          <p:cNvSpPr txBox="1"/>
          <p:nvPr/>
        </p:nvSpPr>
        <p:spPr>
          <a:xfrm>
            <a:off x="1384127" y="2329854"/>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包括工作负载、摩擦负载等。要合理选择驱动电动机和传动链，使之与负载变化相匹配。</a:t>
            </a:r>
          </a:p>
        </p:txBody>
      </p:sp>
      <p:sp>
        <p:nvSpPr>
          <p:cNvPr id="11" name="TextBox 10"/>
          <p:cNvSpPr txBox="1"/>
          <p:nvPr/>
        </p:nvSpPr>
        <p:spPr>
          <a:xfrm>
            <a:off x="1384127" y="3339401"/>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solidFill>
                  <a:srgbClr val="FF0000"/>
                </a:solidFill>
                <a:latin typeface="隶书" panose="02010509060101010101" pitchFamily="49" charset="-122"/>
                <a:ea typeface="隶书" panose="02010509060101010101" pitchFamily="49" charset="-122"/>
              </a:rPr>
              <a:t>传动链惯性</a:t>
            </a:r>
          </a:p>
        </p:txBody>
      </p:sp>
      <p:sp>
        <p:nvSpPr>
          <p:cNvPr id="12" name="TextBox 11"/>
          <p:cNvSpPr txBox="1"/>
          <p:nvPr/>
        </p:nvSpPr>
        <p:spPr>
          <a:xfrm>
            <a:off x="1384127" y="3923703"/>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惯性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既影响传动链的起停特性，又影响控制的快速性、定位精度和速度偏差的大小。</a:t>
            </a:r>
          </a:p>
        </p:txBody>
      </p:sp>
      <p:sp>
        <p:nvSpPr>
          <p:cNvPr id="13" name="TextBox 12"/>
          <p:cNvSpPr txBox="1"/>
          <p:nvPr/>
        </p:nvSpPr>
        <p:spPr>
          <a:xfrm>
            <a:off x="1384127" y="4933250"/>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solidFill>
                  <a:srgbClr val="FF0000"/>
                </a:solidFill>
                <a:latin typeface="隶书" panose="02010509060101010101" pitchFamily="49" charset="-122"/>
                <a:ea typeface="隶书" panose="02010509060101010101" pitchFamily="49" charset="-122"/>
              </a:rPr>
              <a:t>传动链固有频率</a:t>
            </a:r>
          </a:p>
        </p:txBody>
      </p:sp>
      <p:sp>
        <p:nvSpPr>
          <p:cNvPr id="14" name="TextBox 13"/>
          <p:cNvSpPr txBox="1"/>
          <p:nvPr/>
        </p:nvSpPr>
        <p:spPr>
          <a:xfrm>
            <a:off x="1384127" y="551755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固有频率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影响系统谐振和传动精度。</a:t>
            </a:r>
          </a:p>
        </p:txBody>
      </p:sp>
      <p:sp>
        <p:nvSpPr>
          <p:cNvPr id="18" name="TextBox 17"/>
          <p:cNvSpPr txBox="1"/>
          <p:nvPr/>
        </p:nvSpPr>
        <p:spPr>
          <a:xfrm>
            <a:off x="1376884" y="6042350"/>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solidFill>
                  <a:srgbClr val="FF0000"/>
                </a:solidFill>
                <a:latin typeface="隶书" panose="02010509060101010101" pitchFamily="49" charset="-122"/>
                <a:ea typeface="隶书" panose="02010509060101010101" pitchFamily="49" charset="-122"/>
              </a:rPr>
              <a:t>间隙、摩擦、润滑和温升</a:t>
            </a:r>
          </a:p>
        </p:txBody>
      </p:sp>
      <p:sp>
        <p:nvSpPr>
          <p:cNvPr id="19" name="TextBox 18"/>
          <p:cNvSpPr txBox="1"/>
          <p:nvPr/>
        </p:nvSpPr>
        <p:spPr>
          <a:xfrm>
            <a:off x="1376884" y="656865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它们影响传动精度和运动平稳性。</a:t>
            </a:r>
          </a:p>
        </p:txBody>
      </p:sp>
    </p:spTree>
    <p:extLst>
      <p:ext uri="{BB962C8B-B14F-4D97-AF65-F5344CB8AC3E}">
        <p14:creationId xmlns:p14="http://schemas.microsoft.com/office/powerpoint/2010/main" val="759047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二、机械传动系统的特性</a:t>
            </a:r>
          </a:p>
        </p:txBody>
      </p:sp>
      <p:sp>
        <p:nvSpPr>
          <p:cNvPr id="10" name="TextBox 9"/>
          <p:cNvSpPr txBox="1"/>
          <p:nvPr/>
        </p:nvSpPr>
        <p:spPr>
          <a:xfrm>
            <a:off x="1384127" y="1511814"/>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为满足机电一体化机械系统的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良好伺服性能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机械传动部件满足</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阻尼合理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抗振动性能好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间隙小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的要求，还要求机械部分的动态特性与电动机速度环的动态特性相匹配。</a:t>
            </a:r>
          </a:p>
        </p:txBody>
      </p:sp>
      <p:sp>
        <p:nvSpPr>
          <p:cNvPr id="11" name="TextBox 10"/>
          <p:cNvSpPr txBox="1"/>
          <p:nvPr/>
        </p:nvSpPr>
        <p:spPr>
          <a:xfrm>
            <a:off x="1384127" y="30061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a:t>
            </a:r>
          </a:p>
        </p:txBody>
      </p:sp>
      <p:sp>
        <p:nvSpPr>
          <p:cNvPr id="12" name="TextBox 11"/>
          <p:cNvSpPr txBox="1"/>
          <p:nvPr/>
        </p:nvSpPr>
        <p:spPr>
          <a:xfrm>
            <a:off x="1384127" y="3590411"/>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在满足系统刚度的条件下，</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机械部分的质量和</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转动惯量</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越小越好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。转动惯量大会使机械负载增大、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系统响应速度变慢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、降低灵敏度、系统固有频率下降，容易产生谐振。同时，转动惯量的增大会使电气驱动部件的谐振频率降低，而阻尼增大。</a:t>
            </a:r>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894" y="5079635"/>
            <a:ext cx="2693293" cy="199630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504" y="5410013"/>
            <a:ext cx="1832093" cy="1579391"/>
          </a:xfrm>
          <a:prstGeom prst="rect">
            <a:avLst/>
          </a:prstGeom>
        </p:spPr>
      </p:pic>
      <p:sp>
        <p:nvSpPr>
          <p:cNvPr id="18" name="圆角矩形 17"/>
          <p:cNvSpPr/>
          <p:nvPr/>
        </p:nvSpPr>
        <p:spPr>
          <a:xfrm>
            <a:off x="1384127" y="1511814"/>
            <a:ext cx="10081120" cy="363021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451057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88815" y="736005"/>
            <a:ext cx="100811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机械系统是机电一体化系统的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最基本要素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，主要用于执行机构、传动机构和支承部件，以完成规定的动作</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传递功率、运动和信息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支承联接相关部件等。机械系统通常是微型计算机控制伺服系统的有机组成部分，因此，在机械系统设计时，</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除考虑一般机械设计要求外，还必须考虑机械结构因素与整个伺服系统的性能参数、电气参数的匹配，以获得良好的伺服性能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本章首先介绍机械系统数学模型的建立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其次分析机械传动系统的特性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最后介绍机电一体化系统中常用的新型机械传动装置和支承部件。</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2094"/>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第二章  机械传动与支承技术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315" y="4332898"/>
            <a:ext cx="3848100" cy="2286000"/>
          </a:xfrm>
          <a:prstGeom prst="ellipse">
            <a:avLst/>
          </a:prstGeom>
          <a:ln>
            <a:noFill/>
          </a:ln>
          <a:effectLst>
            <a:softEdge rad="112500"/>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3879" y="4331658"/>
            <a:ext cx="3093574" cy="2320180"/>
          </a:xfrm>
          <a:prstGeom prst="rect">
            <a:avLst/>
          </a:prstGeom>
        </p:spPr>
      </p:pic>
      <p:sp>
        <p:nvSpPr>
          <p:cNvPr id="11" name="圆角矩形 10"/>
          <p:cNvSpPr/>
          <p:nvPr/>
        </p:nvSpPr>
        <p:spPr>
          <a:xfrm>
            <a:off x="1384127" y="736006"/>
            <a:ext cx="10081120" cy="34906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06904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8815" y="736005"/>
                <a:ext cx="10081120" cy="169242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机械传动部件的转动惯量与小惯量电动机驱动系统谐振频率的关系如图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所示。纵坐标为折算到电动机轴上的外载荷转动的谐振频率</a:t>
                </a:r>
                <a:r>
                  <a:rPr lang="en-US" altLang="zh-CN" sz="2400" i="1" dirty="0" err="1">
                    <a:solidFill>
                      <a:prstClr val="black"/>
                    </a:solidFill>
                    <a:latin typeface="+mn-lt"/>
                    <a:ea typeface="微软雅黑" panose="020B0503020204020204" pitchFamily="34" charset="-122"/>
                    <a:cs typeface="Times New Roman" panose="02020603050405020304" pitchFamily="18" charset="0"/>
                  </a:rPr>
                  <a:t>ω</a:t>
                </a:r>
                <a:r>
                  <a:rPr lang="en-US" altLang="zh-CN" sz="2400" baseline="-25000" dirty="0" err="1">
                    <a:solidFill>
                      <a:prstClr val="black"/>
                    </a:solidFill>
                    <a:latin typeface="+mn-lt"/>
                    <a:ea typeface="微软雅黑" panose="020B0503020204020204" pitchFamily="34" charset="-122"/>
                    <a:cs typeface="Times New Roman" panose="02020603050405020304" pitchFamily="18" charset="0"/>
                  </a:rPr>
                  <a:t>oa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与不带外载荷的谐振频率</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𝜔</m:t>
                        </m:r>
                      </m:e>
                      <m:sub>
                        <m:r>
                          <m:rPr>
                            <m:sty m:val="p"/>
                          </m:rPr>
                          <a:rPr lang="en-US" altLang="zh-CN" sz="2400">
                            <a:latin typeface="Cambria Math"/>
                          </a:rPr>
                          <m:t>oa</m:t>
                        </m:r>
                      </m:sub>
                      <m:sup>
                        <m:r>
                          <m:rPr>
                            <m:nor/>
                          </m:rPr>
                          <a:rPr lang="en-US" altLang="zh-CN" sz="2400" i="1">
                            <a:latin typeface="+mn-lt"/>
                            <a:cs typeface="Times New Roman" pitchFamily="18" charset="0"/>
                          </a:rPr>
                          <m:t>∗</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之比。</a:t>
                </a:r>
              </a:p>
            </p:txBody>
          </p:sp>
        </mc:Choice>
        <mc:Fallback xmlns="">
          <p:sp>
            <p:nvSpPr>
              <p:cNvPr id="8" name="TextBox 7"/>
              <p:cNvSpPr txBox="1">
                <a:spLocks noRot="1" noChangeAspect="1" noMove="1" noResize="1" noEditPoints="1" noAdjustHandles="1" noChangeArrowheads="1" noChangeShapeType="1" noTextEdit="1"/>
              </p:cNvSpPr>
              <p:nvPr/>
            </p:nvSpPr>
            <p:spPr>
              <a:xfrm>
                <a:off x="1388815" y="736005"/>
                <a:ext cx="10081120" cy="1692426"/>
              </a:xfrm>
              <a:prstGeom prst="rect">
                <a:avLst/>
              </a:prstGeom>
              <a:blipFill rotWithShape="1">
                <a:blip r:embed="rId4"/>
                <a:stretch>
                  <a:fillRect l="-665" r="-2600" b="-1805"/>
                </a:stretch>
              </a:blipFill>
            </p:spPr>
            <p:txBody>
              <a:bodyPr/>
              <a:lstStyle/>
              <a:p>
                <a:r>
                  <a:rPr lang="zh-CN" altLang="en-US">
                    <a:noFill/>
                  </a:rPr>
                  <a:t> </a:t>
                </a:r>
              </a:p>
            </p:txBody>
          </p:sp>
        </mc:Fallback>
      </mc:AlternateContent>
      <p:pic>
        <p:nvPicPr>
          <p:cNvPr id="9" name="2z14.jpg" descr="id:2147485193;FounderCES"/>
          <p:cNvPicPr/>
          <p:nvPr/>
        </p:nvPicPr>
        <p:blipFill>
          <a:blip r:embed="rId5"/>
          <a:stretch>
            <a:fillRect/>
          </a:stretch>
        </p:blipFill>
        <p:spPr>
          <a:xfrm>
            <a:off x="4197127" y="2428431"/>
            <a:ext cx="4457656" cy="3060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4592083" y="577656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2-14</a:t>
            </a:r>
            <a:r>
              <a:rPr lang="zh-CN" altLang="en-US" sz="1500" b="1" dirty="0">
                <a:latin typeface="+mn-ea"/>
              </a:rPr>
              <a:t>　外载荷对谐振频率的影响</a:t>
            </a:r>
          </a:p>
        </p:txBody>
      </p:sp>
      <p:sp>
        <p:nvSpPr>
          <p:cNvPr id="11" name="圆角矩形 10"/>
          <p:cNvSpPr/>
          <p:nvPr/>
        </p:nvSpPr>
        <p:spPr>
          <a:xfrm>
            <a:off x="1384127" y="736600"/>
            <a:ext cx="10081120" cy="158358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8550607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380704" y="732431"/>
            <a:ext cx="6043984"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转动惯量</a:t>
            </a:r>
          </a:p>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圆柱体的转动惯量</a:t>
            </a:r>
          </a:p>
        </p:txBody>
      </p:sp>
      <mc:AlternateContent xmlns:mc="http://schemas.openxmlformats.org/markup-compatibility/2006" xmlns:a14="http://schemas.microsoft.com/office/drawing/2010/main">
        <mc:Choice Requires="a14">
          <p:sp>
            <p:nvSpPr>
              <p:cNvPr id="9" name="TextBox 8"/>
              <p:cNvSpPr txBox="1"/>
              <p:nvPr/>
            </p:nvSpPr>
            <p:spPr>
              <a:xfrm>
                <a:off x="380704" y="1893814"/>
                <a:ext cx="6048672" cy="791218"/>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𝐽</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8</m:t>
                          </m:r>
                        </m:den>
                      </m:f>
                      <m:r>
                        <a:rPr lang="en-US" altLang="zh-CN" sz="2400" i="1">
                          <a:latin typeface="Cambria Math"/>
                        </a:rPr>
                        <m:t>𝑚</m:t>
                      </m:r>
                      <m:sSup>
                        <m:sSupPr>
                          <m:ctrlPr>
                            <a:rPr lang="zh-CN" altLang="zh-CN" sz="2400" i="1">
                              <a:latin typeface="Cambria Math" panose="02040503050406030204" pitchFamily="18" charset="0"/>
                            </a:rPr>
                          </m:ctrlPr>
                        </m:sSupPr>
                        <m:e>
                          <m:r>
                            <a:rPr lang="en-US" altLang="zh-CN" sz="2400" i="1">
                              <a:latin typeface="Cambria Math"/>
                            </a:rPr>
                            <m:t>𝑑</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80704" y="1893814"/>
                <a:ext cx="6048672" cy="791218"/>
              </a:xfrm>
              <a:prstGeom prst="rect">
                <a:avLst/>
              </a:prstGeom>
              <a:blipFill rotWithShape="1">
                <a:blip r:embed="rId4"/>
                <a:stretch>
                  <a:fillRect/>
                </a:stretch>
              </a:blipFill>
            </p:spPr>
            <p:txBody>
              <a:bodyPr/>
              <a:lstStyle/>
              <a:p>
                <a:r>
                  <a:rPr lang="zh-CN" altLang="en-US">
                    <a:noFill/>
                  </a:rPr>
                  <a:t> </a:t>
                </a:r>
              </a:p>
            </p:txBody>
          </p:sp>
        </mc:Fallback>
      </mc:AlternateContent>
      <p:sp>
        <p:nvSpPr>
          <p:cNvPr id="10" name="TextBox 9"/>
          <p:cNvSpPr txBox="1"/>
          <p:nvPr/>
        </p:nvSpPr>
        <p:spPr>
          <a:xfrm>
            <a:off x="380703" y="2685032"/>
            <a:ext cx="6043984"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质量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dirty="0">
                <a:latin typeface="微软雅黑" pitchFamily="34" charset="-122"/>
                <a:ea typeface="微软雅黑"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圆柱体直径。</a:t>
            </a:r>
          </a:p>
        </p:txBody>
      </p:sp>
      <p:sp>
        <p:nvSpPr>
          <p:cNvPr id="11" name="TextBox 10"/>
          <p:cNvSpPr txBox="1"/>
          <p:nvPr/>
        </p:nvSpPr>
        <p:spPr>
          <a:xfrm>
            <a:off x="380703" y="3694579"/>
            <a:ext cx="6048672"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直线运动物体的转动惯量</a:t>
            </a:r>
          </a:p>
        </p:txBody>
      </p:sp>
      <p:sp>
        <p:nvSpPr>
          <p:cNvPr id="12" name="TextBox 11"/>
          <p:cNvSpPr txBox="1"/>
          <p:nvPr/>
        </p:nvSpPr>
        <p:spPr>
          <a:xfrm>
            <a:off x="380703" y="4278881"/>
            <a:ext cx="6048672"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2-15a</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所示，由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导程为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的丝杠驱动质量为</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的工作台和质量为</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的工件，折算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到丝杠上的总折算转动惯量</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Tω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380703" y="5830499"/>
                <a:ext cx="6043984" cy="87906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Tω</m:t>
                          </m:r>
                        </m:sub>
                      </m:sSub>
                      <m:r>
                        <a:rPr lang="en-US" altLang="zh-CN" sz="2400">
                          <a:latin typeface="Cambria Math"/>
                        </a:rPr>
                        <m:t>=</m:t>
                      </m:r>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r</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ω</m:t>
                          </m:r>
                        </m:sub>
                      </m:sSub>
                      <m:r>
                        <m:rPr>
                          <m:nor/>
                        </m:rPr>
                        <a:rPr lang="en-US" altLang="zh-CN" sz="2400"/>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𝐿</m:t>
                                      </m:r>
                                    </m:e>
                                    <m:sub>
                                      <m:r>
                                        <a:rPr lang="en-US" altLang="zh-CN" sz="2400">
                                          <a:latin typeface="Cambria Math"/>
                                        </a:rPr>
                                        <m:t>0</m:t>
                                      </m:r>
                                    </m:sub>
                                  </m:sSub>
                                </m:num>
                                <m:den>
                                  <m:r>
                                    <a:rPr lang="en-US" altLang="zh-CN" sz="2400">
                                      <a:latin typeface="Cambria Math"/>
                                    </a:rPr>
                                    <m:t>2</m:t>
                                  </m:r>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61</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80703" y="5830499"/>
                <a:ext cx="6043984" cy="879063"/>
              </a:xfrm>
              <a:prstGeom prst="rect">
                <a:avLst/>
              </a:prstGeom>
              <a:blipFill rotWithShape="1">
                <a:blip r:embed="rId5"/>
                <a:stretch>
                  <a:fillRect/>
                </a:stretch>
              </a:blipFill>
            </p:spPr>
            <p:txBody>
              <a:bodyPr/>
              <a:lstStyle/>
              <a:p>
                <a:r>
                  <a:rPr lang="zh-CN" altLang="en-US">
                    <a:noFill/>
                  </a:rPr>
                  <a:t> </a:t>
                </a:r>
              </a:p>
            </p:txBody>
          </p:sp>
        </mc:Fallback>
      </mc:AlternateContent>
      <p:pic>
        <p:nvPicPr>
          <p:cNvPr id="14" name="2z15.jpg" descr="id:2147485210;FounderCES"/>
          <p:cNvPicPr/>
          <p:nvPr/>
        </p:nvPicPr>
        <p:blipFill>
          <a:blip r:embed="rId6"/>
          <a:stretch>
            <a:fillRect/>
          </a:stretch>
        </p:blipFill>
        <p:spPr>
          <a:xfrm>
            <a:off x="6573390" y="2649172"/>
            <a:ext cx="5750291" cy="2765267"/>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615931" y="5635746"/>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2-15</a:t>
            </a:r>
            <a:r>
              <a:rPr lang="zh-CN" altLang="en-US" sz="1500" b="1" dirty="0">
                <a:latin typeface="+mn-ea"/>
              </a:rPr>
              <a:t>　直线运动物体</a:t>
            </a:r>
          </a:p>
          <a:p>
            <a:pPr algn="ctr">
              <a:lnSpc>
                <a:spcPct val="150000"/>
              </a:lnSpc>
            </a:pPr>
            <a:r>
              <a:rPr lang="en-US" altLang="zh-CN" sz="1500" b="1" dirty="0">
                <a:latin typeface="+mn-ea"/>
              </a:rPr>
              <a:t>a)</a:t>
            </a:r>
            <a:r>
              <a:rPr lang="zh-CN" altLang="en-US" sz="1500" b="1" dirty="0">
                <a:latin typeface="+mn-ea"/>
              </a:rPr>
              <a:t>丝杠传动　</a:t>
            </a:r>
            <a:r>
              <a:rPr lang="en-US" altLang="zh-CN" sz="1500" b="1" dirty="0">
                <a:latin typeface="+mn-ea"/>
              </a:rPr>
              <a:t>b)</a:t>
            </a:r>
            <a:r>
              <a:rPr lang="zh-CN" altLang="en-US" sz="1500" b="1" dirty="0">
                <a:latin typeface="+mn-ea"/>
              </a:rPr>
              <a:t>齿轮齿条传动</a:t>
            </a:r>
          </a:p>
        </p:txBody>
      </p:sp>
      <p:sp>
        <p:nvSpPr>
          <p:cNvPr id="19" name="圆角矩形 18"/>
          <p:cNvSpPr/>
          <p:nvPr/>
        </p:nvSpPr>
        <p:spPr>
          <a:xfrm>
            <a:off x="380705" y="736599"/>
            <a:ext cx="6048672" cy="604807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45458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2-15b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所示，由齿轮齿条驱动的工作台与工件质量折算到节圆半径为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的小齿轮上的转动惯量</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 </a:t>
            </a:r>
          </a:p>
        </p:txBody>
      </p:sp>
      <mc:AlternateContent xmlns:mc="http://schemas.openxmlformats.org/markup-compatibility/2006" xmlns:a14="http://schemas.microsoft.com/office/drawing/2010/main">
        <mc:Choice Requires="a14">
          <p:sp>
            <p:nvSpPr>
              <p:cNvPr id="9" name="TextBox 8"/>
              <p:cNvSpPr txBox="1"/>
              <p:nvPr/>
            </p:nvSpPr>
            <p:spPr>
              <a:xfrm>
                <a:off x="1389063" y="1745552"/>
                <a:ext cx="10081120" cy="52518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Tω</m:t>
                          </m:r>
                        </m:sub>
                      </m:sSub>
                      <m:r>
                        <a:rPr lang="en-US" altLang="zh-CN" sz="2400">
                          <a:latin typeface="Cambria Math"/>
                        </a:rPr>
                        <m:t>=</m:t>
                      </m:r>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m:rPr>
                              <m:sty m:val="p"/>
                            </m:rPr>
                            <a:rPr lang="en-US" altLang="zh-CN" sz="2400">
                              <a:latin typeface="Cambria Math"/>
                            </a:rPr>
                            <m:t>r</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i="1">
                              <a:latin typeface="Cambria Math"/>
                            </a:rPr>
                            <m:t>𝜔</m:t>
                          </m:r>
                        </m:sub>
                      </m:sSub>
                      <m:r>
                        <m:rPr>
                          <m:nor/>
                        </m:rPr>
                        <a:rPr lang="en-US" altLang="zh-CN" sz="2400"/>
                        <m:t>)</m:t>
                      </m:r>
                      <m:sSubSup>
                        <m:sSubSupPr>
                          <m:ctrlPr>
                            <a:rPr lang="zh-CN" altLang="zh-CN" sz="2400" i="1">
                              <a:latin typeface="Cambria Math" panose="02040503050406030204" pitchFamily="18" charset="0"/>
                            </a:rPr>
                          </m:ctrlPr>
                        </m:sSubSupPr>
                        <m:e>
                          <m:r>
                            <a:rPr lang="en-US" altLang="zh-CN" sz="2400" i="1">
                              <a:latin typeface="Cambria Math"/>
                            </a:rPr>
                            <m:t>𝑟</m:t>
                          </m:r>
                        </m:e>
                        <m:sub>
                          <m:r>
                            <a:rPr lang="en-US" altLang="zh-CN" sz="2400">
                              <a:latin typeface="Cambria Math"/>
                            </a:rPr>
                            <m:t>0</m:t>
                          </m:r>
                        </m:sub>
                        <m:sup>
                          <m:r>
                            <a:rPr lang="en-US" altLang="zh-CN" sz="2400">
                              <a:latin typeface="Cambria Math"/>
                            </a:rPr>
                            <m:t>2</m:t>
                          </m:r>
                        </m:sup>
                      </m:sSub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62</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9063" y="1745552"/>
                <a:ext cx="10081120" cy="525183"/>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2270735"/>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传动齿轮</a:t>
            </a:r>
          </a:p>
        </p:txBody>
      </p:sp>
      <p:sp>
        <p:nvSpPr>
          <p:cNvPr id="12" name="TextBox 11"/>
          <p:cNvSpPr txBox="1"/>
          <p:nvPr/>
        </p:nvSpPr>
        <p:spPr>
          <a:xfrm>
            <a:off x="1388815" y="2855037"/>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上的传动齿轮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转动惯量</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到轴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上的折算转动惯量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1384127" y="3379835"/>
                <a:ext cx="10081120" cy="53550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r>
                            <m:rPr>
                              <m:sty m:val="p"/>
                            </m:rPr>
                            <a:rPr lang="en-US" altLang="zh-CN" sz="2400">
                              <a:latin typeface="Cambria Math"/>
                            </a:rPr>
                            <m:t>c</m:t>
                          </m:r>
                        </m:sub>
                      </m:sSub>
                      <m:r>
                        <a:rPr lang="en-US" altLang="zh-CN" sz="2400">
                          <a:latin typeface="Cambria Math"/>
                        </a:rPr>
                        <m:t>=</m:t>
                      </m:r>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12</m:t>
                          </m:r>
                        </m:sub>
                        <m:sup>
                          <m:r>
                            <a:rPr lang="en-US" altLang="zh-CN" sz="2400">
                              <a:latin typeface="Cambria Math"/>
                            </a:rPr>
                            <m:t>2</m:t>
                          </m:r>
                        </m:sup>
                      </m:sSubSup>
                      <m:sSub>
                        <m:sSubPr>
                          <m:ctrlPr>
                            <a:rPr lang="zh-CN" altLang="zh-CN" sz="2400" i="1">
                              <a:latin typeface="Cambria Math" panose="02040503050406030204" pitchFamily="18" charset="0"/>
                            </a:rPr>
                          </m:ctrlPr>
                        </m:sSubPr>
                        <m:e>
                          <m:r>
                            <a:rPr lang="en-US" altLang="zh-CN" sz="2400" i="1">
                              <a:latin typeface="Cambria Math"/>
                            </a:rPr>
                            <m:t>𝐽</m:t>
                          </m:r>
                        </m:e>
                        <m:sub>
                          <m:r>
                            <a:rPr lang="en-US" altLang="zh-CN" sz="2400">
                              <a:latin typeface="Cambria Math"/>
                            </a:rPr>
                            <m:t>1</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63</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4127" y="3379835"/>
                <a:ext cx="10081120" cy="535507"/>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TextBox 13"/>
          <p:cNvSpPr txBox="1"/>
          <p:nvPr/>
        </p:nvSpPr>
        <p:spPr>
          <a:xfrm>
            <a:off x="1384127" y="391534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间的总传动比。</a:t>
            </a:r>
          </a:p>
        </p:txBody>
      </p:sp>
      <p:sp>
        <p:nvSpPr>
          <p:cNvPr id="18" name="TextBox 17"/>
          <p:cNvSpPr txBox="1"/>
          <p:nvPr/>
        </p:nvSpPr>
        <p:spPr>
          <a:xfrm>
            <a:off x="1384127" y="4497464"/>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19" name="TextBox 18"/>
          <p:cNvSpPr txBox="1"/>
          <p:nvPr/>
        </p:nvSpPr>
        <p:spPr>
          <a:xfrm>
            <a:off x="1376364" y="5081766"/>
            <a:ext cx="10081120" cy="2036366"/>
          </a:xfrm>
          <a:prstGeom prst="rect">
            <a:avLst/>
          </a:prstGeom>
          <a:noFill/>
        </p:spPr>
        <p:txBody>
          <a:bodyPr wrap="square" lIns="96433" tIns="48216" rIns="96433" bIns="48216" rtlCol="0">
            <a:spAutoFit/>
          </a:bodyPr>
          <a:lstStyle/>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即转动物体的重量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与回转直径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的平方的乘积。</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等价关系为</a:t>
            </a:r>
          </a:p>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gJ</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(2-64)</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重力加速度。</a:t>
            </a:r>
          </a:p>
        </p:txBody>
      </p:sp>
    </p:spTree>
    <p:extLst>
      <p:ext uri="{BB962C8B-B14F-4D97-AF65-F5344CB8AC3E}">
        <p14:creationId xmlns:p14="http://schemas.microsoft.com/office/powerpoint/2010/main" val="3401844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转动物体的</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典型形状转动物体的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grpSp>
        <p:nvGrpSpPr>
          <p:cNvPr id="3" name="组合 2"/>
          <p:cNvGrpSpPr/>
          <p:nvPr/>
        </p:nvGrpSpPr>
        <p:grpSpPr>
          <a:xfrm>
            <a:off x="1389063" y="2127420"/>
            <a:ext cx="9994363" cy="5305329"/>
            <a:chOff x="3695081" y="2464197"/>
            <a:chExt cx="5459886" cy="2898119"/>
          </a:xfrm>
        </p:grpSpPr>
        <p:pic>
          <p:nvPicPr>
            <p:cNvPr id="2052"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5081" y="2464197"/>
              <a:ext cx="54483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667" y="3971666"/>
              <a:ext cx="54483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圆角矩形 12"/>
          <p:cNvSpPr/>
          <p:nvPr/>
        </p:nvSpPr>
        <p:spPr>
          <a:xfrm>
            <a:off x="1384127" y="736600"/>
            <a:ext cx="10081120" cy="122354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0371138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074"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9063" y="1456084"/>
            <a:ext cx="10080625" cy="590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781" y="843808"/>
            <a:ext cx="10080624" cy="10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5213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直线运动物体的</a:t>
            </a:r>
            <a:r>
              <a:rPr lang="en-US" altLang="zh-CN" sz="2500" i="1" dirty="0">
                <a:latin typeface="隶书" panose="02010509060101010101" pitchFamily="49" charset="-122"/>
                <a:ea typeface="隶书" panose="02010509060101010101" pitchFamily="49" charset="-122"/>
              </a:rPr>
              <a:t>GD</a:t>
            </a:r>
            <a:r>
              <a:rPr lang="en-US" altLang="zh-CN" sz="2500" baseline="30000" dirty="0">
                <a:latin typeface="隶书" panose="02010509060101010101" pitchFamily="49" charset="-122"/>
                <a:ea typeface="隶书" panose="02010509060101010101" pitchFamily="49" charset="-122"/>
              </a:rPr>
              <a:t>2</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导程为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的丝杠传动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条件下，总重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的工作台与工件折算到丝杠上的等效</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89063" y="2326280"/>
                <a:ext cx="10081120" cy="879063"/>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sSubSup>
                        <m:sSubSupPr>
                          <m:ctrlPr>
                            <a:rPr lang="zh-CN" altLang="zh-CN" sz="2400" i="1">
                              <a:latin typeface="Cambria Math" panose="02040503050406030204" pitchFamily="18" charset="0"/>
                            </a:rPr>
                          </m:ctrlPr>
                        </m:sSubSupPr>
                        <m:e>
                          <m:r>
                            <a:rPr lang="en-US" altLang="zh-CN" sz="2400" i="1">
                              <a:latin typeface="Cambria Math"/>
                            </a:rPr>
                            <m:t>𝐷</m:t>
                          </m:r>
                        </m:e>
                        <m:sub>
                          <m:r>
                            <a:rPr lang="en-US" altLang="zh-CN" sz="2400">
                              <a:latin typeface="Cambria Math"/>
                            </a:rPr>
                            <m:t>0</m:t>
                          </m:r>
                        </m:sub>
                        <m:sup>
                          <m:r>
                            <a:rPr lang="en-US" altLang="zh-CN" sz="2400">
                              <a:latin typeface="Cambria Math"/>
                            </a:rPr>
                            <m:t>2</m:t>
                          </m:r>
                        </m:sup>
                      </m:sSubSup>
                      <m:r>
                        <a:rPr lang="en-US" altLang="zh-CN" sz="2400">
                          <a:latin typeface="Cambria Math"/>
                        </a:rPr>
                        <m:t>=</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𝐿</m:t>
                                      </m:r>
                                    </m:e>
                                    <m:sub>
                                      <m:r>
                                        <a:rPr lang="en-US" altLang="zh-CN" sz="2400">
                                          <a:latin typeface="Cambria Math"/>
                                        </a:rPr>
                                        <m:t>0</m:t>
                                      </m:r>
                                    </m:sub>
                                  </m:sSub>
                                </m:num>
                                <m:den>
                                  <m:r>
                                    <m:rPr>
                                      <m:sty m:val="p"/>
                                    </m:rPr>
                                    <a:rPr lang="en-US" altLang="zh-CN" sz="2400">
                                      <a:latin typeface="Cambria Math"/>
                                    </a:rPr>
                                    <m:t>π</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65</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89063" y="2326280"/>
                <a:ext cx="10081120" cy="879063"/>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3205343"/>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2-17</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所示，传送带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上重量为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的物体折算到驱动轴上的等效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88568" y="3730141"/>
                <a:ext cx="10081120" cy="1170744"/>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𝐺</m:t>
                      </m:r>
                      <m:sSup>
                        <m:sSupPr>
                          <m:ctrlPr>
                            <a:rPr lang="zh-CN" altLang="zh-CN" sz="2400" i="1">
                              <a:latin typeface="Cambria Math" panose="02040503050406030204" pitchFamily="18" charset="0"/>
                            </a:rPr>
                          </m:ctrlPr>
                        </m:sSupPr>
                        <m:e>
                          <m:r>
                            <a:rPr lang="en-US" altLang="zh-CN" sz="2400" i="1">
                              <a:latin typeface="Cambria Math"/>
                            </a:rPr>
                            <m:t>𝐷</m:t>
                          </m:r>
                        </m:e>
                        <m:sup>
                          <m:r>
                            <a:rPr lang="en-US" altLang="zh-CN" sz="2400">
                              <a:latin typeface="Cambria Math"/>
                            </a:rPr>
                            <m:t>2</m:t>
                          </m:r>
                        </m:sup>
                      </m:sSup>
                      <m:r>
                        <a:rPr lang="en-US" altLang="zh-CN" sz="2400">
                          <a:latin typeface="Cambria Math"/>
                        </a:rPr>
                        <m:t>=4</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𝑣</m:t>
                                  </m:r>
                                </m:num>
                                <m:den>
                                  <m:r>
                                    <a:rPr lang="en-US" altLang="zh-CN" sz="2400" i="1">
                                      <a:latin typeface="Cambria Math"/>
                                    </a:rPr>
                                    <m:t>𝜔</m:t>
                                  </m:r>
                                </m:den>
                              </m:f>
                            </m:e>
                          </m:d>
                        </m:e>
                        <m:sup>
                          <m:r>
                            <a:rPr lang="en-US" altLang="zh-CN" sz="2400">
                              <a:latin typeface="Cambria Math"/>
                            </a:rPr>
                            <m:t>2</m:t>
                          </m:r>
                        </m:sup>
                      </m:sSup>
                      <m:r>
                        <a:rPr lang="en-US" altLang="zh-CN" sz="2400">
                          <a:latin typeface="Cambria Math"/>
                        </a:rPr>
                        <m:t>=365</m:t>
                      </m:r>
                      <m:r>
                        <a:rPr lang="en-US" altLang="zh-CN" sz="2400" i="1">
                          <a:latin typeface="Cambria Math"/>
                        </a:rPr>
                        <m:t>𝑊</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i="1">
                                      <a:latin typeface="Cambria Math"/>
                                    </a:rPr>
                                    <m:t>𝑣</m:t>
                                  </m:r>
                                </m:num>
                                <m:den>
                                  <m:r>
                                    <a:rPr lang="en-US" altLang="zh-CN" sz="2400" i="1">
                                      <a:latin typeface="Cambria Math"/>
                                    </a:rPr>
                                    <m:t>𝑛</m:t>
                                  </m:r>
                                </m:den>
                              </m:f>
                            </m:e>
                          </m:d>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66</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88568" y="3730141"/>
                <a:ext cx="10081120" cy="1170744"/>
              </a:xfrm>
              <a:prstGeom prst="rect">
                <a:avLst/>
              </a:prstGeom>
              <a:blipFill rotWithShape="1">
                <a:blip r:embed="rId5"/>
                <a:stretch>
                  <a:fillRect/>
                </a:stretch>
              </a:blipFill>
            </p:spPr>
            <p:txBody>
              <a:bodyPr/>
              <a:lstStyle/>
              <a:p>
                <a:r>
                  <a:rPr lang="zh-CN" altLang="en-US">
                    <a:noFill/>
                  </a:rPr>
                  <a:t> </a:t>
                </a:r>
              </a:p>
            </p:txBody>
          </p:sp>
        </mc:Fallback>
      </mc:AlternateContent>
      <p:pic>
        <p:nvPicPr>
          <p:cNvPr id="13" name="2z16.jpg"/>
          <p:cNvPicPr/>
          <p:nvPr/>
        </p:nvPicPr>
        <p:blipFill>
          <a:blip r:embed="rId6"/>
          <a:stretch>
            <a:fillRect/>
          </a:stretch>
        </p:blipFill>
        <p:spPr>
          <a:xfrm>
            <a:off x="1748855" y="5056485"/>
            <a:ext cx="3744416" cy="1659417"/>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1788459"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2-16</a:t>
            </a:r>
            <a:r>
              <a:rPr lang="zh-CN" altLang="en-US" sz="1500" b="1" dirty="0">
                <a:latin typeface="+mn-ea"/>
              </a:rPr>
              <a:t>　丝杠传动</a:t>
            </a:r>
          </a:p>
        </p:txBody>
      </p:sp>
      <p:pic>
        <p:nvPicPr>
          <p:cNvPr id="18" name="2z17.jpg"/>
          <p:cNvPicPr/>
          <p:nvPr/>
        </p:nvPicPr>
        <p:blipFill>
          <a:blip r:embed="rId7"/>
          <a:stretch>
            <a:fillRect/>
          </a:stretch>
        </p:blipFill>
        <p:spPr>
          <a:xfrm>
            <a:off x="7365479" y="5056485"/>
            <a:ext cx="3845221" cy="1629952"/>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7455485" y="6715902"/>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2-17</a:t>
            </a:r>
            <a:r>
              <a:rPr lang="zh-CN" altLang="en-US" sz="1500" b="1" dirty="0">
                <a:latin typeface="+mn-ea"/>
              </a:rPr>
              <a:t>　传动带传动</a:t>
            </a:r>
          </a:p>
        </p:txBody>
      </p:sp>
      <p:sp>
        <p:nvSpPr>
          <p:cNvPr id="22" name="圆角矩形 21"/>
          <p:cNvSpPr/>
          <p:nvPr/>
        </p:nvSpPr>
        <p:spPr>
          <a:xfrm>
            <a:off x="1384127" y="736599"/>
            <a:ext cx="10081120" cy="416428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135211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传送带上物体的速度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驱动轴的角速度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驱动轴的转速。</a:t>
            </a:r>
          </a:p>
        </p:txBody>
      </p:sp>
      <p:sp>
        <p:nvSpPr>
          <p:cNvPr id="9" name="TextBox 8"/>
          <p:cNvSpPr txBox="1"/>
          <p:nvPr/>
        </p:nvSpPr>
        <p:spPr>
          <a:xfrm>
            <a:off x="1384127" y="2230300"/>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2-18</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所示，车体</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重量为</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，车轮直径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的自行式台车的等效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84127" y="2755098"/>
                <a:ext cx="10081120" cy="508127"/>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𝐺</m:t>
                      </m:r>
                      <m:sSup>
                        <m:sSupPr>
                          <m:ctrlPr>
                            <a:rPr lang="zh-CN" altLang="zh-CN" sz="2400" i="1">
                              <a:latin typeface="Cambria Math" panose="02040503050406030204" pitchFamily="18" charset="0"/>
                            </a:rPr>
                          </m:ctrlPr>
                        </m:sSupPr>
                        <m:e>
                          <m:r>
                            <a:rPr lang="en-US" altLang="zh-CN" sz="2400" i="1">
                              <a:latin typeface="Cambria Math"/>
                            </a:rPr>
                            <m:t>𝐷</m:t>
                          </m:r>
                        </m:e>
                        <m:sup>
                          <m:r>
                            <a:rPr lang="en-US" altLang="zh-CN" sz="2400">
                              <a:latin typeface="Cambria Math"/>
                            </a:rPr>
                            <m:t>2</m:t>
                          </m:r>
                        </m:sup>
                      </m:sSup>
                      <m:r>
                        <a:rPr lang="en-US" altLang="zh-CN" sz="2400">
                          <a:latin typeface="Cambria Math"/>
                        </a:rPr>
                        <m:t>=</m:t>
                      </m:r>
                      <m:r>
                        <a:rPr lang="en-US" altLang="zh-CN" sz="2400" i="1">
                          <a:latin typeface="Cambria Math"/>
                        </a:rPr>
                        <m:t>𝑊</m:t>
                      </m:r>
                      <m:sSup>
                        <m:sSupPr>
                          <m:ctrlPr>
                            <a:rPr lang="zh-CN" altLang="zh-CN" sz="2400" i="1">
                              <a:latin typeface="Cambria Math" panose="02040503050406030204" pitchFamily="18" charset="0"/>
                            </a:rPr>
                          </m:ctrlPr>
                        </m:sSupPr>
                        <m:e>
                          <m:r>
                            <a:rPr lang="en-US" altLang="zh-CN" sz="2400" i="1">
                              <a:latin typeface="Cambria Math"/>
                            </a:rPr>
                            <m:t>𝑑</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67</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84127" y="2755098"/>
                <a:ext cx="10081120" cy="508127"/>
              </a:xfrm>
              <a:prstGeom prst="rect">
                <a:avLst/>
              </a:prstGeom>
              <a:blipFill rotWithShape="1">
                <a:blip r:embed="rId4"/>
                <a:stretch>
                  <a:fillRect/>
                </a:stretch>
              </a:blipFill>
            </p:spPr>
            <p:txBody>
              <a:bodyPr/>
              <a:lstStyle/>
              <a:p>
                <a:r>
                  <a:rPr lang="zh-CN" altLang="en-US">
                    <a:noFill/>
                  </a:rPr>
                  <a:t> </a:t>
                </a:r>
              </a:p>
            </p:txBody>
          </p:sp>
        </mc:Fallback>
      </mc:AlternateContent>
      <p:pic>
        <p:nvPicPr>
          <p:cNvPr id="11" name="2z18.jpg" descr="id:2147485273;FounderCES"/>
          <p:cNvPicPr/>
          <p:nvPr/>
        </p:nvPicPr>
        <p:blipFill>
          <a:blip r:embed="rId5">
            <a:clrChange>
              <a:clrFrom>
                <a:srgbClr val="FFFFFF"/>
              </a:clrFrom>
              <a:clrTo>
                <a:srgbClr val="FFFFFF">
                  <a:alpha val="0"/>
                </a:srgbClr>
              </a:clrTo>
            </a:clrChange>
          </a:blip>
          <a:stretch>
            <a:fillRect/>
          </a:stretch>
        </p:blipFill>
        <p:spPr>
          <a:xfrm>
            <a:off x="4108641" y="3616325"/>
            <a:ext cx="4599444" cy="2573055"/>
          </a:xfrm>
          <a:prstGeom prst="rect">
            <a:avLst/>
          </a:prstGeom>
        </p:spPr>
      </p:pic>
      <p:sp>
        <p:nvSpPr>
          <p:cNvPr id="12" name="TextBox 11"/>
          <p:cNvSpPr txBox="1"/>
          <p:nvPr/>
        </p:nvSpPr>
        <p:spPr>
          <a:xfrm>
            <a:off x="4575759" y="647091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2-18</a:t>
            </a:r>
            <a:r>
              <a:rPr lang="zh-CN" altLang="en-US" sz="1500" b="1" dirty="0">
                <a:latin typeface="+mn-ea"/>
              </a:rPr>
              <a:t>　自动式台车</a:t>
            </a:r>
          </a:p>
        </p:txBody>
      </p:sp>
      <p:sp>
        <p:nvSpPr>
          <p:cNvPr id="13" name="圆角矩形 12"/>
          <p:cNvSpPr/>
          <p:nvPr/>
        </p:nvSpPr>
        <p:spPr>
          <a:xfrm>
            <a:off x="1384127" y="736599"/>
            <a:ext cx="10081120" cy="252662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6212652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摩擦</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两物体接触面间的摩擦力在应用上可简化为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库仑摩擦力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三类，</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方向均与运动方向</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或有运动趋势方向</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相反</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粘性摩擦力大小与两物体相对运动的速度成正比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库仑摩擦力是接触面对运动物体的阻力，大小为一常数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2-19b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静摩擦力是有相对运动趋势但仍处于静止状态时摩擦面间的摩擦力，</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其最大值发生在相对运动开始前的一瞬间</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，运动开始后静摩擦力即消失。</a:t>
            </a:r>
          </a:p>
        </p:txBody>
      </p:sp>
      <p:pic>
        <p:nvPicPr>
          <p:cNvPr id="10" name="2z19.jpg" descr="id:2147485280;FounderCES"/>
          <p:cNvPicPr/>
          <p:nvPr/>
        </p:nvPicPr>
        <p:blipFill>
          <a:blip r:embed="rId4"/>
          <a:stretch>
            <a:fillRect/>
          </a:stretch>
        </p:blipFill>
        <p:spPr>
          <a:xfrm>
            <a:off x="4161123" y="3976365"/>
            <a:ext cx="4536504" cy="2248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p:cNvSpPr txBox="1"/>
          <p:nvPr/>
        </p:nvSpPr>
        <p:spPr>
          <a:xfrm>
            <a:off x="4592083" y="6350378"/>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2-19</a:t>
            </a:r>
            <a:r>
              <a:rPr lang="zh-CN" altLang="en-US" sz="1500" b="1" dirty="0">
                <a:latin typeface="+mn-ea"/>
              </a:rPr>
              <a:t>　三类摩擦力与速度的关系</a:t>
            </a:r>
          </a:p>
          <a:p>
            <a:pPr algn="ctr">
              <a:lnSpc>
                <a:spcPct val="150000"/>
              </a:lnSpc>
            </a:pPr>
            <a:r>
              <a:rPr lang="en-US" altLang="zh-CN" sz="1500" b="1" dirty="0">
                <a:latin typeface="+mn-ea"/>
              </a:rPr>
              <a:t>a)</a:t>
            </a:r>
            <a:r>
              <a:rPr lang="zh-CN" altLang="en-US" sz="1500" b="1" dirty="0">
                <a:latin typeface="+mn-ea"/>
              </a:rPr>
              <a:t>粘性摩擦　</a:t>
            </a:r>
            <a:r>
              <a:rPr lang="en-US" altLang="zh-CN" sz="1500" b="1" dirty="0">
                <a:latin typeface="+mn-ea"/>
              </a:rPr>
              <a:t>b)</a:t>
            </a:r>
            <a:r>
              <a:rPr lang="zh-CN" altLang="en-US" sz="1500" b="1" dirty="0">
                <a:latin typeface="+mn-ea"/>
              </a:rPr>
              <a:t>静摩擦与库仑摩擦</a:t>
            </a:r>
          </a:p>
        </p:txBody>
      </p:sp>
      <p:sp>
        <p:nvSpPr>
          <p:cNvPr id="12" name="圆角矩形 11"/>
          <p:cNvSpPr/>
          <p:nvPr/>
        </p:nvSpPr>
        <p:spPr>
          <a:xfrm>
            <a:off x="1384127" y="736600"/>
            <a:ext cx="10081120" cy="304392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58842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滑动摩擦导轨易产生爬行现象，低速运动稳定性差。滚动摩擦导轨和静压摩擦导轨不产生爬行，但有微小超程。贴塑导轨的特性接近于滚动导轨，但是各种高分子塑料与金属的摩擦特性有较大的差别。另外，摩擦力与机械传动部件的弹性变形产生位置误差，运动反向时，位置误差形成回程误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 name="2z20.jpg" descr="id:2147485294;FounderCES"/>
          <p:cNvPicPr/>
          <p:nvPr/>
        </p:nvPicPr>
        <p:blipFill>
          <a:blip r:embed="rId4"/>
          <a:stretch>
            <a:fillRect/>
          </a:stretch>
        </p:blipFill>
        <p:spPr>
          <a:xfrm>
            <a:off x="3811022" y="2968253"/>
            <a:ext cx="5227330" cy="313229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575759" y="647091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2-20</a:t>
            </a:r>
            <a:r>
              <a:rPr lang="zh-CN" altLang="en-US" sz="1500" b="1" dirty="0">
                <a:latin typeface="+mn-ea"/>
              </a:rPr>
              <a:t>　不同导轨的摩擦特性</a:t>
            </a:r>
          </a:p>
        </p:txBody>
      </p:sp>
      <p:sp>
        <p:nvSpPr>
          <p:cNvPr id="11" name="圆角矩形 10"/>
          <p:cNvSpPr/>
          <p:nvPr/>
        </p:nvSpPr>
        <p:spPr>
          <a:xfrm>
            <a:off x="1384127" y="736005"/>
            <a:ext cx="10081120" cy="197904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97731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综上所述，机电系统对机械传动部件的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摩擦特性的要求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静摩擦力尽可能小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动摩擦力应为尽可能小的正斜率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，若为负斜率则易产生爬行，降低精度，减少寿命。</a:t>
            </a:r>
          </a:p>
        </p:txBody>
      </p:sp>
      <p:sp>
        <p:nvSpPr>
          <p:cNvPr id="9" name="TextBox 8"/>
          <p:cNvSpPr txBox="1"/>
          <p:nvPr/>
        </p:nvSpPr>
        <p:spPr>
          <a:xfrm>
            <a:off x="1384127" y="174555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阻尼</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2329854"/>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由振动理论知，运动中的机械部件易产生振动，其振幅取决于系统的阻尼和固有频率，系统的阻尼越大，最大振幅越小，且衰减越快</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线性阻尼下的振动为实模态，非线性阻尼下的振动为复模态。机械部件振动时，金属材料的内摩擦较小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附加的非金属减振材料内摩擦较大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，而运动副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特别是导轨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的摩擦阻尼占主导地位。实际应用中一般将摩擦阻尼</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简化为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粘性摩擦的线性阻尼</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阻尼对弹性系统的振动特性</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主要影响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如下</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851" y="5416525"/>
            <a:ext cx="2353444" cy="159249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455" y="5416524"/>
            <a:ext cx="3369434" cy="1592497"/>
          </a:xfrm>
          <a:prstGeom prst="rect">
            <a:avLst/>
          </a:prstGeom>
        </p:spPr>
      </p:pic>
      <p:sp>
        <p:nvSpPr>
          <p:cNvPr id="13" name="圆角矩形 12"/>
          <p:cNvSpPr/>
          <p:nvPr/>
        </p:nvSpPr>
        <p:spPr>
          <a:xfrm>
            <a:off x="1384127" y="736600"/>
            <a:ext cx="10081120" cy="459911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326192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机械系统数学</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模型的建立</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4666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6" y="732431"/>
            <a:ext cx="10085561"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系统的静摩擦阻尼越大，系统的失动量和反转误差越大，使定位精度降低，加上摩擦</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速度特性的负斜率，易产生爬行，降低机械的性能。</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9063" y="1983967"/>
            <a:ext cx="1008556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系统的粘性阻尼摩擦越大，系统的稳态误差越大，精度越低。</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2568269"/>
            <a:ext cx="10085561"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对于质量大、刚度低的机械系统，为了减小振幅、加速振动衰减，可增大粘性摩擦阻尼。</a:t>
            </a:r>
          </a:p>
        </p:txBody>
      </p:sp>
      <p:sp>
        <p:nvSpPr>
          <p:cNvPr id="11" name="TextBox 10"/>
          <p:cNvSpPr txBox="1"/>
          <p:nvPr/>
        </p:nvSpPr>
        <p:spPr>
          <a:xfrm>
            <a:off x="1393504" y="372965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机械传动部件一般可简化为式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所示的二阶振动系统，其阻尼比</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93504" y="4254450"/>
                <a:ext cx="10081120" cy="1149585"/>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𝜁</m:t>
                      </m:r>
                      <m:r>
                        <a:rPr lang="en-US" altLang="zh-CN" sz="2400">
                          <a:latin typeface="Cambria Math"/>
                        </a:rPr>
                        <m:t>=</m:t>
                      </m:r>
                      <m:f>
                        <m:fPr>
                          <m:ctrlPr>
                            <a:rPr lang="zh-CN" altLang="zh-CN" sz="2400" i="1">
                              <a:latin typeface="Cambria Math" panose="02040503050406030204" pitchFamily="18" charset="0"/>
                            </a:rPr>
                          </m:ctrlPr>
                        </m:fPr>
                        <m:num>
                          <m:r>
                            <a:rPr lang="en-US" altLang="zh-CN" sz="2400" i="1">
                              <a:latin typeface="Cambria Math"/>
                            </a:rPr>
                            <m:t>𝑐</m:t>
                          </m:r>
                        </m:num>
                        <m:den>
                          <m:r>
                            <a:rPr lang="en-US" altLang="zh-CN" sz="2400">
                              <a:latin typeface="Cambria Math"/>
                            </a:rPr>
                            <m:t>2</m:t>
                          </m:r>
                          <m:rad>
                            <m:radPr>
                              <m:degHide m:val="on"/>
                              <m:ctrlPr>
                                <a:rPr lang="zh-CN" altLang="zh-CN" sz="2400" i="1">
                                  <a:latin typeface="Cambria Math" panose="02040503050406030204" pitchFamily="18" charset="0"/>
                                </a:rPr>
                              </m:ctrlPr>
                            </m:radPr>
                            <m:deg/>
                            <m:e>
                              <m:r>
                                <a:rPr lang="en-US" altLang="zh-CN" sz="2400" i="1">
                                  <a:latin typeface="Cambria Math"/>
                                </a:rPr>
                                <m:t>𝑚𝑘</m:t>
                              </m:r>
                            </m:e>
                          </m:rad>
                        </m:den>
                      </m:f>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68</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93504" y="4254450"/>
                <a:ext cx="10081120" cy="1149585"/>
              </a:xfrm>
              <a:prstGeom prst="rect">
                <a:avLst/>
              </a:prstGeom>
              <a:blipFill rotWithShape="1">
                <a:blip r:embed="rId4"/>
                <a:stretch>
                  <a:fillRect/>
                </a:stretch>
              </a:blipFill>
            </p:spPr>
            <p:txBody>
              <a:bodyPr/>
              <a:lstStyle/>
              <a:p>
                <a:r>
                  <a:rPr lang="zh-CN" altLang="en-US">
                    <a:noFill/>
                  </a:rPr>
                  <a:t> </a:t>
                </a:r>
              </a:p>
            </p:txBody>
          </p:sp>
        </mc:Fallback>
      </mc:AlternateContent>
      <p:sp>
        <p:nvSpPr>
          <p:cNvPr id="13" name="TextBox 12"/>
          <p:cNvSpPr txBox="1"/>
          <p:nvPr/>
        </p:nvSpPr>
        <p:spPr>
          <a:xfrm>
            <a:off x="1386346" y="540403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ζ</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粘性阻尼系数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m</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系统的质量</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系统的刚度。</a:t>
            </a:r>
          </a:p>
        </p:txBody>
      </p:sp>
    </p:spTree>
    <p:extLst>
      <p:ext uri="{BB962C8B-B14F-4D97-AF65-F5344CB8AC3E}">
        <p14:creationId xmlns:p14="http://schemas.microsoft.com/office/powerpoint/2010/main" val="731458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1138839"/>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实际应用中，一般取</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r>
              <a:rPr lang="en-US" altLang="zh-CN" sz="2100" dirty="0">
                <a:solidFill>
                  <a:srgbClr val="FF0000"/>
                </a:solidFill>
                <a:latin typeface="微软雅黑" pitchFamily="34" charset="-122"/>
                <a:ea typeface="微软雅黑" pitchFamily="34" charset="-122"/>
                <a:cs typeface="Times New Roman" panose="02020603050405020304" pitchFamily="18" charset="0"/>
              </a:rPr>
              <a:t>≤</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ζ</a:t>
            </a:r>
            <a:r>
              <a:rPr lang="en-US" altLang="zh-CN" sz="2100" dirty="0">
                <a:solidFill>
                  <a:srgbClr val="FF0000"/>
                </a:solidFill>
                <a:latin typeface="微软雅黑" pitchFamily="34" charset="-122"/>
                <a:ea typeface="微软雅黑" pitchFamily="34" charset="-122"/>
                <a:cs typeface="Times New Roman" panose="02020603050405020304" pitchFamily="18" charset="0"/>
              </a:rPr>
              <a:t>≤</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的欠阻尼，既能保证振荡在一定的范围内过渡过程较平稳、过渡过程时间较短，又具有较高的灵敏度。</a:t>
            </a:r>
          </a:p>
        </p:txBody>
      </p:sp>
      <p:sp>
        <p:nvSpPr>
          <p:cNvPr id="9" name="TextBox 8"/>
          <p:cNvSpPr txBox="1"/>
          <p:nvPr/>
        </p:nvSpPr>
        <p:spPr>
          <a:xfrm>
            <a:off x="1374498" y="2239935"/>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刚度</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7" y="2790011"/>
            <a:ext cx="10081120"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由力学知识知，刚度为使弹性体产生单位变形量所需的作用力。机械系统的刚度</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构件产生各种</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基本变形时的刚度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两接触面的接触刚度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两类。静态力和变形之比为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静刚度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动态力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交变力、冲击力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和变形之比为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对于伺服系统的失动量来说，系统刚度越大，失动量越小。对于伺服系统的稳定性来说，刚度对开环系统的稳定性没有影响，而对闭环系统的稳定性有很大影响，提高刚度可增加闭环系统的稳定性。但是，刚度的提高往往伴随着转动惯量、摩擦和成本的增加，在方案设计中要综合考虑。</a:t>
            </a:r>
          </a:p>
        </p:txBody>
      </p:sp>
    </p:spTree>
    <p:extLst>
      <p:ext uri="{BB962C8B-B14F-4D97-AF65-F5344CB8AC3E}">
        <p14:creationId xmlns:p14="http://schemas.microsoft.com/office/powerpoint/2010/main" val="1895649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1087807"/>
            <a:ext cx="9030120"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5.</a:t>
            </a:r>
            <a:r>
              <a:rPr lang="zh-CN" altLang="en-US" sz="2500" dirty="0">
                <a:solidFill>
                  <a:srgbClr val="FF0000"/>
                </a:solidFill>
                <a:latin typeface="隶书" panose="02010509060101010101" pitchFamily="49" charset="-122"/>
                <a:ea typeface="隶书" panose="02010509060101010101" pitchFamily="49" charset="-122"/>
              </a:rPr>
              <a:t>谐振频率</a:t>
            </a:r>
            <a:endParaRPr lang="zh-CN" altLang="en-US" sz="2500" baseline="30000" dirty="0">
              <a:solidFill>
                <a:srgbClr val="FF0000"/>
              </a:solidFill>
              <a:latin typeface="隶书" panose="02010509060101010101" pitchFamily="49" charset="-122"/>
              <a:ea typeface="隶书" panose="02010509060101010101" pitchFamily="49" charset="-122"/>
            </a:endParaRPr>
          </a:p>
        </p:txBody>
      </p:sp>
      <p:sp>
        <p:nvSpPr>
          <p:cNvPr id="9" name="TextBox 8"/>
          <p:cNvSpPr txBox="1"/>
          <p:nvPr/>
        </p:nvSpPr>
        <p:spPr>
          <a:xfrm>
            <a:off x="1388815" y="1740371"/>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包括机械传动部件在内的弹性系统，若阻尼不计，可简化为质量、弹簧系统。对于质量为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、拉压刚度系数为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单自由度直线运动弹性系统，其固有频率</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0" name="TextBox 9"/>
              <p:cNvSpPr txBox="1"/>
              <p:nvPr/>
            </p:nvSpPr>
            <p:spPr>
              <a:xfrm>
                <a:off x="1394296" y="2749918"/>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𝜔</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2</m:t>
                          </m:r>
                          <m:r>
                            <m:rPr>
                              <m:sty m:val="p"/>
                            </m:rPr>
                            <a:rPr lang="en-US" altLang="zh-CN" sz="2400">
                              <a:latin typeface="Cambria Math"/>
                            </a:rPr>
                            <m:t>π</m:t>
                          </m:r>
                        </m:den>
                      </m:f>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a:rPr>
                                <m:t>𝑘</m:t>
                              </m:r>
                            </m:num>
                            <m:den>
                              <m:r>
                                <a:rPr lang="en-US" altLang="zh-CN" sz="2400" i="1">
                                  <a:latin typeface="Cambria Math"/>
                                </a:rPr>
                                <m:t>𝑚</m:t>
                              </m:r>
                            </m:den>
                          </m:f>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69</m:t>
                      </m:r>
                      <m:r>
                        <m:rPr>
                          <m:nor/>
                        </m:rPr>
                        <a:rPr lang="en-US" altLang="zh-CN" sz="2400"/>
                        <m:t>)</m:t>
                      </m:r>
                    </m:oMath>
                  </m:oMathPara>
                </a14:m>
                <a:endParaRPr lang="zh-CN" altLang="zh-C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94296" y="2749918"/>
                <a:ext cx="10081120" cy="118857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TextBox 10"/>
          <p:cNvSpPr txBox="1"/>
          <p:nvPr/>
        </p:nvSpPr>
        <p:spPr>
          <a:xfrm>
            <a:off x="1384127" y="3938488"/>
            <a:ext cx="10081120" cy="1009547"/>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对于转动惯量为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、扭转刚度系数为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单自由度扭转运动弹性系统，其固有频率</a:t>
            </a:r>
            <a:r>
              <a:rPr lang="en-US" altLang="zh-CN" sz="21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2" name="TextBox 11"/>
              <p:cNvSpPr txBox="1"/>
              <p:nvPr/>
            </p:nvSpPr>
            <p:spPr>
              <a:xfrm>
                <a:off x="1384127" y="4948035"/>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𝜔</m:t>
                      </m:r>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a:latin typeface="Cambria Math"/>
                            </a:rPr>
                            <m:t>2</m:t>
                          </m:r>
                          <m:r>
                            <m:rPr>
                              <m:sty m:val="p"/>
                            </m:rPr>
                            <a:rPr lang="en-US" altLang="zh-CN" sz="2400">
                              <a:latin typeface="Cambria Math"/>
                            </a:rPr>
                            <m:t>π</m:t>
                          </m:r>
                        </m:den>
                      </m:f>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a:rPr>
                                <m:t>𝑘</m:t>
                              </m:r>
                            </m:num>
                            <m:den>
                              <m:r>
                                <a:rPr lang="en-US" altLang="zh-CN" sz="2400" i="1">
                                  <a:latin typeface="Cambria Math"/>
                                </a:rPr>
                                <m:t>𝐽</m:t>
                              </m:r>
                            </m:den>
                          </m:f>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70</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4127" y="4948035"/>
                <a:ext cx="10081120" cy="1188570"/>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6960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当外界的激振频率接近或等于系统的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固有频率时，系统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产生谐振，而</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不能正常工作。机械传动部件实际上是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个多自由度系统，有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一个基本固有频率和若干高</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阶固有频率，分别</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称为机械传动部件的一阶谐振频率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阶谐振频率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omechn</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电气驱动部件是位于位置调节环之内的速度调节环。为减少机械传动部件的转矩反馈对电动机动态性能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的影响，机械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部件的谐振频率</a:t>
            </a:r>
            <a:r>
              <a:rPr lang="en-US" altLang="zh-CN" sz="21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omech</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必须大于电气驱动部件的谐振频率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。以进给驱动系统</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为例，系统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中各谐振频率的相互关系如表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593" y="4036540"/>
            <a:ext cx="11309944" cy="202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384127" y="736600"/>
            <a:ext cx="10081120" cy="302374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90158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6.</a:t>
            </a:r>
            <a:r>
              <a:rPr lang="zh-CN" altLang="en-US" sz="2500" dirty="0">
                <a:latin typeface="隶书" panose="02010509060101010101" pitchFamily="49" charset="-122"/>
                <a:ea typeface="隶书" panose="02010509060101010101" pitchFamily="49" charset="-122"/>
              </a:rPr>
              <a:t>间隙</a:t>
            </a:r>
            <a:endParaRPr lang="zh-CN" altLang="en-US" sz="2500" baseline="30000" dirty="0">
              <a:latin typeface="隶书" panose="02010509060101010101" pitchFamily="49" charset="-122"/>
              <a:ea typeface="隶书" panose="02010509060101010101" pitchFamily="49" charset="-122"/>
            </a:endParaRPr>
          </a:p>
        </p:txBody>
      </p:sp>
      <p:sp>
        <p:nvSpPr>
          <p:cNvPr id="11" name="TextBox 10"/>
          <p:cNvSpPr txBox="1"/>
          <p:nvPr/>
        </p:nvSpPr>
        <p:spPr>
          <a:xfrm>
            <a:off x="1388815" y="1316733"/>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间隙将使机械传动系统产生回程误差，影响伺服系统中位置环的稳定性。有间隙时应减小位置环增益。</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间隙的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主要形式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齿轮传动的齿侧间隙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丝杠螺母的传动间隙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丝杠轴承的轴向间隙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联轴器的扭转间隙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等。在机电一体化系统中，为了保证系统良好的动态性能，要尽可能</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避免间隙的出现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，当间隙出现时，要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取消隙措施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TextBox 11"/>
          <p:cNvSpPr txBox="1"/>
          <p:nvPr/>
        </p:nvSpPr>
        <p:spPr>
          <a:xfrm>
            <a:off x="1389063" y="3780524"/>
            <a:ext cx="9030120" cy="1161383"/>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齿轮传动齿侧间隙的消除</a:t>
            </a:r>
          </a:p>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刚性消隙法</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84127" y="4941907"/>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刚性消隙法是在严格控制轮齿齿厚和齿距误差的条件下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进行的，调整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后齿侧间隙不能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自动补偿，但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能</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提高传动刚度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3103563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偏心轴套式消隙机构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所示。电动机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通过偏心轴套</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装在箱体上。</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转动偏心轴套可调整两齿轮中心距，消除齿侧间隙。</a:t>
            </a: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锥度齿轮消隙结构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所示。将齿轮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的分度圆柱改为带锥度的圆锥面，使齿轮的齿厚在轴向产生变化。装配时通过改变垫片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的厚度，来</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改变两齿轮的轴向相对位置，以消除侧隙。</a:t>
            </a:r>
          </a:p>
        </p:txBody>
      </p:sp>
      <p:pic>
        <p:nvPicPr>
          <p:cNvPr id="9" name="2z21.jpg"/>
          <p:cNvPicPr/>
          <p:nvPr/>
        </p:nvPicPr>
        <p:blipFill>
          <a:blip r:embed="rId4"/>
          <a:stretch>
            <a:fillRect/>
          </a:stretch>
        </p:blipFill>
        <p:spPr>
          <a:xfrm>
            <a:off x="989171" y="3271209"/>
            <a:ext cx="2880320" cy="3224841"/>
          </a:xfrm>
          <a:prstGeom prst="rect">
            <a:avLst/>
          </a:prstGeom>
          <a:ln>
            <a:noFill/>
          </a:ln>
          <a:effectLst>
            <a:outerShdw blurRad="190500" algn="tl" rotWithShape="0">
              <a:srgbClr val="000000">
                <a:alpha val="70000"/>
              </a:srgbClr>
            </a:outerShdw>
          </a:effectLst>
        </p:spPr>
      </p:pic>
      <p:sp>
        <p:nvSpPr>
          <p:cNvPr id="10" name="TextBox 9"/>
          <p:cNvSpPr txBox="1"/>
          <p:nvPr/>
        </p:nvSpPr>
        <p:spPr>
          <a:xfrm>
            <a:off x="2429331" y="6408629"/>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2-21</a:t>
            </a:r>
            <a:r>
              <a:rPr lang="zh-CN" altLang="en-US" sz="1500" b="1" dirty="0">
                <a:latin typeface="+mn-ea"/>
              </a:rPr>
              <a:t>　偏心轴套式消隙机构</a:t>
            </a:r>
          </a:p>
          <a:p>
            <a:pPr algn="ctr">
              <a:lnSpc>
                <a:spcPct val="150000"/>
              </a:lnSpc>
            </a:pPr>
            <a:r>
              <a:rPr lang="en-US" altLang="zh-CN" sz="1500" b="1" dirty="0">
                <a:latin typeface="+mn-ea"/>
              </a:rPr>
              <a:t>1—</a:t>
            </a:r>
            <a:r>
              <a:rPr lang="zh-CN" altLang="en-US" sz="1500" b="1" dirty="0">
                <a:latin typeface="+mn-ea"/>
              </a:rPr>
              <a:t>电动机　</a:t>
            </a:r>
            <a:r>
              <a:rPr lang="en-US" altLang="zh-CN" sz="1500" b="1" dirty="0">
                <a:latin typeface="+mn-ea"/>
              </a:rPr>
              <a:t>2—</a:t>
            </a:r>
            <a:r>
              <a:rPr lang="zh-CN" altLang="en-US" sz="1500" b="1" dirty="0">
                <a:latin typeface="+mn-ea"/>
              </a:rPr>
              <a:t>偏心轴套</a:t>
            </a:r>
          </a:p>
        </p:txBody>
      </p:sp>
      <p:pic>
        <p:nvPicPr>
          <p:cNvPr id="11" name="2z22.jpg"/>
          <p:cNvPicPr/>
          <p:nvPr/>
        </p:nvPicPr>
        <p:blipFill>
          <a:blip r:embed="rId5"/>
          <a:stretch>
            <a:fillRect/>
          </a:stretch>
        </p:blipFill>
        <p:spPr>
          <a:xfrm>
            <a:off x="9579429" y="3090615"/>
            <a:ext cx="2160240" cy="3209167"/>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8826945" y="6328224"/>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2-22</a:t>
            </a:r>
            <a:r>
              <a:rPr lang="zh-CN" altLang="en-US" sz="1500" b="1" dirty="0">
                <a:latin typeface="+mn-ea"/>
              </a:rPr>
              <a:t>　锥度齿轮消隙机构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齿轮　</a:t>
            </a:r>
            <a:r>
              <a:rPr lang="en-US" altLang="zh-CN" sz="1500" b="1" dirty="0">
                <a:latin typeface="+mn-ea"/>
              </a:rPr>
              <a:t>3—</a:t>
            </a:r>
            <a:r>
              <a:rPr lang="zh-CN" altLang="en-US" sz="1500" b="1" dirty="0">
                <a:latin typeface="+mn-ea"/>
              </a:rPr>
              <a:t>垫片</a:t>
            </a:r>
          </a:p>
        </p:txBody>
      </p:sp>
      <p:sp>
        <p:nvSpPr>
          <p:cNvPr id="13" name="圆角矩形 12"/>
          <p:cNvSpPr/>
          <p:nvPr/>
        </p:nvSpPr>
        <p:spPr>
          <a:xfrm>
            <a:off x="1384127" y="736600"/>
            <a:ext cx="10081120" cy="246319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Picture 9">
            <a:extLst>
              <a:ext uri="{FF2B5EF4-FFF2-40B4-BE49-F238E27FC236}">
                <a16:creationId xmlns:a16="http://schemas.microsoft.com/office/drawing/2014/main" id="{3BB797CB-0115-1947-9A35-5C4EA57E3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6356" y="3237710"/>
            <a:ext cx="3776662"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4098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760640"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斜齿圆柱齿轮消隙机构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所示。宽齿轮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同时与两相同齿数的窄斜齿轮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啮合。斜齿轮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的齿形和键槽均拼装起来同时加工，加工时在两窄斜齿轮间装入厚度为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。装配时，通过改变垫片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的厚度，使两齿轮的螺旋面错位，两齿轮的左右两齿面分别与宽齿轮齿面接触，以消除齿侧间隙。</a:t>
            </a:r>
          </a:p>
        </p:txBody>
      </p:sp>
      <p:pic>
        <p:nvPicPr>
          <p:cNvPr id="9" name="2z23.jpg"/>
          <p:cNvPicPr/>
          <p:nvPr/>
        </p:nvPicPr>
        <p:blipFill>
          <a:blip r:embed="rId4"/>
          <a:stretch>
            <a:fillRect/>
          </a:stretch>
        </p:blipFill>
        <p:spPr>
          <a:xfrm>
            <a:off x="8157567" y="736600"/>
            <a:ext cx="1872208" cy="43924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7261067" y="5344517"/>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2-23</a:t>
            </a:r>
            <a:r>
              <a:rPr lang="zh-CN" altLang="en-US" sz="1500" b="1" dirty="0">
                <a:latin typeface="+mn-ea"/>
              </a:rPr>
              <a:t>　斜齿轮消隙机构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窄斜齿轮　</a:t>
            </a:r>
            <a:r>
              <a:rPr lang="en-US" altLang="zh-CN" sz="1500" b="1" dirty="0">
                <a:latin typeface="+mn-ea"/>
              </a:rPr>
              <a:t>3—</a:t>
            </a:r>
            <a:r>
              <a:rPr lang="zh-CN" altLang="en-US" sz="1500" b="1" dirty="0">
                <a:latin typeface="+mn-ea"/>
              </a:rPr>
              <a:t>垫片　</a:t>
            </a:r>
            <a:r>
              <a:rPr lang="en-US" altLang="zh-CN" sz="1500" b="1" dirty="0">
                <a:latin typeface="+mn-ea"/>
              </a:rPr>
              <a:t>4—</a:t>
            </a:r>
            <a:r>
              <a:rPr lang="zh-CN" altLang="en-US" sz="1500" b="1" dirty="0">
                <a:latin typeface="+mn-ea"/>
              </a:rPr>
              <a:t>宽齿轮</a:t>
            </a:r>
          </a:p>
        </p:txBody>
      </p:sp>
      <p:sp>
        <p:nvSpPr>
          <p:cNvPr id="11" name="TextBox 10"/>
          <p:cNvSpPr txBox="1"/>
          <p:nvPr/>
        </p:nvSpPr>
        <p:spPr>
          <a:xfrm>
            <a:off x="1384127" y="4226615"/>
            <a:ext cx="5765328"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柔性消隙法</a:t>
            </a:r>
            <a:endParaRPr lang="zh-CN" altLang="en-US" sz="2500" baseline="30000" dirty="0">
              <a:latin typeface="隶书" panose="02010509060101010101" pitchFamily="49" charset="-122"/>
              <a:ea typeface="隶书" panose="02010509060101010101" pitchFamily="49" charset="-122"/>
            </a:endParaRPr>
          </a:p>
        </p:txBody>
      </p:sp>
      <p:sp>
        <p:nvSpPr>
          <p:cNvPr id="12" name="TextBox 11"/>
          <p:cNvSpPr txBox="1"/>
          <p:nvPr/>
        </p:nvSpPr>
        <p:spPr>
          <a:xfrm>
            <a:off x="1384127" y="4901070"/>
            <a:ext cx="576064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柔性消隙法指调整后齿侧间隙可以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自动补偿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。采用这种消隙</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方法时，对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齿轮齿厚和齿距的精度要求可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适当降低，但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对传动平稳性有</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负面影响，且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刚度低，结构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也较复杂。</a:t>
            </a:r>
          </a:p>
        </p:txBody>
      </p:sp>
      <p:sp>
        <p:nvSpPr>
          <p:cNvPr id="13" name="圆角矩形 12"/>
          <p:cNvSpPr/>
          <p:nvPr/>
        </p:nvSpPr>
        <p:spPr>
          <a:xfrm>
            <a:off x="1312119" y="736599"/>
            <a:ext cx="5837336" cy="614351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9788818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10081120" cy="2463791"/>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双齿轮错齿式弹簧消隙机构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所示。相同齿数的两薄片齿轮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同时与另一宽齿轮啮合，两齿轮薄片套装在一起，并可作相对转动。每个齿轮断面均布四个螺孔，分别安装凸耳</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两端分别钩在凸耳</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和调节螺钉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上，由螺母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调节弹簧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的拉力，再由螺母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锁紧。在弹簧的拉力作用下，两薄齿轮的左右齿面分别与宽齿轮的左右齿面接触，从而消除侧隙。需要指出，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弹簧拉力必须保证能承受最大转矩。</a:t>
            </a:r>
          </a:p>
        </p:txBody>
      </p:sp>
      <p:pic>
        <p:nvPicPr>
          <p:cNvPr id="10" name="2z24.jpg"/>
          <p:cNvPicPr/>
          <p:nvPr/>
        </p:nvPicPr>
        <p:blipFill>
          <a:blip r:embed="rId4"/>
          <a:stretch>
            <a:fillRect/>
          </a:stretch>
        </p:blipFill>
        <p:spPr>
          <a:xfrm>
            <a:off x="4323792" y="3318246"/>
            <a:ext cx="4211166" cy="3168352"/>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3297027" y="6408963"/>
            <a:ext cx="6264696"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2-24</a:t>
            </a:r>
            <a:r>
              <a:rPr lang="zh-CN" altLang="en-US" sz="1500" b="1" dirty="0">
                <a:latin typeface="+mn-ea"/>
              </a:rPr>
              <a:t>　双齿轮错齿式消隙机构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薄片齿轮　</a:t>
            </a:r>
            <a:r>
              <a:rPr lang="en-US" altLang="zh-CN" sz="1500" b="1" dirty="0">
                <a:latin typeface="+mn-ea"/>
              </a:rPr>
              <a:t>3—</a:t>
            </a:r>
            <a:r>
              <a:rPr lang="zh-CN" altLang="en-US" sz="1500" b="1" dirty="0">
                <a:latin typeface="+mn-ea"/>
              </a:rPr>
              <a:t>弹簧　</a:t>
            </a:r>
            <a:r>
              <a:rPr lang="en-US" altLang="zh-CN" sz="1500" b="1" dirty="0">
                <a:latin typeface="+mn-ea"/>
              </a:rPr>
              <a:t>4</a:t>
            </a:r>
            <a:r>
              <a:rPr lang="zh-CN" altLang="en-US" sz="1500" b="1" dirty="0">
                <a:latin typeface="+mn-ea"/>
              </a:rPr>
              <a:t>、</a:t>
            </a:r>
            <a:r>
              <a:rPr lang="en-US" altLang="zh-CN" sz="1500" b="1" dirty="0">
                <a:latin typeface="+mn-ea"/>
              </a:rPr>
              <a:t>8—</a:t>
            </a:r>
            <a:r>
              <a:rPr lang="zh-CN" altLang="en-US" sz="1500" b="1" dirty="0">
                <a:latin typeface="+mn-ea"/>
              </a:rPr>
              <a:t>凸耳</a:t>
            </a:r>
            <a:r>
              <a:rPr lang="en-US" altLang="zh-CN" sz="1500" b="1" dirty="0">
                <a:latin typeface="+mn-ea"/>
              </a:rPr>
              <a:t>5—</a:t>
            </a:r>
            <a:r>
              <a:rPr lang="zh-CN" altLang="en-US" sz="1500" b="1" dirty="0">
                <a:latin typeface="+mn-ea"/>
              </a:rPr>
              <a:t>调节螺钉　</a:t>
            </a:r>
            <a:r>
              <a:rPr lang="en-US" altLang="zh-CN" sz="1500" b="1" dirty="0">
                <a:latin typeface="+mn-ea"/>
              </a:rPr>
              <a:t>6</a:t>
            </a:r>
            <a:r>
              <a:rPr lang="zh-CN" altLang="en-US" sz="1500" b="1" dirty="0">
                <a:latin typeface="+mn-ea"/>
              </a:rPr>
              <a:t>、</a:t>
            </a:r>
            <a:r>
              <a:rPr lang="en-US" altLang="zh-CN" sz="1500" b="1" dirty="0">
                <a:latin typeface="+mn-ea"/>
              </a:rPr>
              <a:t>7—</a:t>
            </a:r>
            <a:r>
              <a:rPr lang="zh-CN" altLang="en-US" sz="1500" b="1" dirty="0">
                <a:latin typeface="+mn-ea"/>
              </a:rPr>
              <a:t>螺母</a:t>
            </a:r>
          </a:p>
        </p:txBody>
      </p:sp>
      <p:sp>
        <p:nvSpPr>
          <p:cNvPr id="12" name="圆角矩形 11"/>
          <p:cNvSpPr/>
          <p:nvPr/>
        </p:nvSpPr>
        <p:spPr>
          <a:xfrm>
            <a:off x="1384127" y="736600"/>
            <a:ext cx="10081120" cy="244767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87131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04056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碟形弹簧消除斜齿圆柱齿轮消隙机构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所示。薄片斜齿轮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同时与宽齿轮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啮合，螺母</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通过垫片</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调节碟形弹簧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的压力，以达到消除侧隙的目的。</a:t>
            </a:r>
          </a:p>
        </p:txBody>
      </p:sp>
      <p:pic>
        <p:nvPicPr>
          <p:cNvPr id="9" name="2z25.jpg" descr="id:2147485347;FounderCES"/>
          <p:cNvPicPr/>
          <p:nvPr/>
        </p:nvPicPr>
        <p:blipFill>
          <a:blip r:embed="rId4"/>
          <a:stretch>
            <a:fillRect/>
          </a:stretch>
        </p:blipFill>
        <p:spPr>
          <a:xfrm>
            <a:off x="6774914" y="736600"/>
            <a:ext cx="4406989" cy="2663701"/>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p:cNvSpPr txBox="1"/>
          <p:nvPr/>
        </p:nvSpPr>
        <p:spPr>
          <a:xfrm>
            <a:off x="6389947" y="3400300"/>
            <a:ext cx="589740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2-25</a:t>
            </a:r>
            <a:r>
              <a:rPr lang="zh-CN" altLang="en-US" sz="1500" b="1" dirty="0">
                <a:latin typeface="+mn-ea"/>
              </a:rPr>
              <a:t>　蝶形弹簧消隙机构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2—</a:t>
            </a:r>
            <a:r>
              <a:rPr lang="zh-CN" altLang="en-US" sz="1500" b="1" dirty="0">
                <a:latin typeface="+mn-ea"/>
              </a:rPr>
              <a:t>薄片斜齿轮　</a:t>
            </a:r>
            <a:r>
              <a:rPr lang="en-US" altLang="zh-CN" sz="1500" b="1" dirty="0">
                <a:latin typeface="+mn-ea"/>
              </a:rPr>
              <a:t>3—</a:t>
            </a:r>
            <a:r>
              <a:rPr lang="zh-CN" altLang="en-US" sz="1500" b="1" dirty="0">
                <a:latin typeface="+mn-ea"/>
              </a:rPr>
              <a:t>蝶形弹簧　</a:t>
            </a:r>
            <a:r>
              <a:rPr lang="en-US" altLang="zh-CN" sz="1500" b="1" dirty="0">
                <a:latin typeface="+mn-ea"/>
              </a:rPr>
              <a:t>4—</a:t>
            </a:r>
            <a:r>
              <a:rPr lang="zh-CN" altLang="en-US" sz="1500" b="1" dirty="0">
                <a:latin typeface="+mn-ea"/>
              </a:rPr>
              <a:t>垫片</a:t>
            </a:r>
            <a:r>
              <a:rPr lang="en-US" altLang="zh-CN" sz="1500" b="1" dirty="0">
                <a:latin typeface="+mn-ea"/>
              </a:rPr>
              <a:t>5—</a:t>
            </a:r>
            <a:r>
              <a:rPr lang="zh-CN" altLang="en-US" sz="1500" b="1" dirty="0">
                <a:latin typeface="+mn-ea"/>
              </a:rPr>
              <a:t>螺母　</a:t>
            </a:r>
            <a:r>
              <a:rPr lang="en-US" altLang="zh-CN" sz="1500" b="1" dirty="0">
                <a:latin typeface="+mn-ea"/>
              </a:rPr>
              <a:t>6—</a:t>
            </a:r>
            <a:r>
              <a:rPr lang="zh-CN" altLang="en-US" sz="1500" b="1" dirty="0">
                <a:latin typeface="+mn-ea"/>
              </a:rPr>
              <a:t>宽齿轮</a:t>
            </a:r>
          </a:p>
        </p:txBody>
      </p:sp>
      <p:pic>
        <p:nvPicPr>
          <p:cNvPr id="11" name="2z26.jpg" descr="id:2147485354;FounderCES"/>
          <p:cNvPicPr/>
          <p:nvPr/>
        </p:nvPicPr>
        <p:blipFill>
          <a:blip r:embed="rId5"/>
          <a:stretch>
            <a:fillRect/>
          </a:stretch>
        </p:blipFill>
        <p:spPr>
          <a:xfrm>
            <a:off x="236687" y="3112269"/>
            <a:ext cx="6107261" cy="2880320"/>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p:cNvSpPr txBox="1"/>
          <p:nvPr/>
        </p:nvSpPr>
        <p:spPr>
          <a:xfrm>
            <a:off x="420664" y="5992589"/>
            <a:ext cx="5897405"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2-26</a:t>
            </a:r>
            <a:r>
              <a:rPr lang="zh-CN" altLang="en-US" sz="1500" b="1" dirty="0">
                <a:latin typeface="+mn-ea"/>
              </a:rPr>
              <a:t>　压力弹簧消隙机构</a:t>
            </a:r>
          </a:p>
          <a:p>
            <a:pPr algn="ctr">
              <a:lnSpc>
                <a:spcPct val="150000"/>
              </a:lnSpc>
            </a:pPr>
            <a:r>
              <a:rPr lang="en-US" altLang="zh-CN" sz="1500" b="1" dirty="0">
                <a:latin typeface="+mn-ea"/>
              </a:rPr>
              <a:t>1—</a:t>
            </a:r>
            <a:r>
              <a:rPr lang="zh-CN" altLang="en-US" sz="1500" b="1" dirty="0">
                <a:latin typeface="+mn-ea"/>
              </a:rPr>
              <a:t>锥齿轮外圈　</a:t>
            </a:r>
            <a:r>
              <a:rPr lang="en-US" altLang="zh-CN" sz="1500" b="1" dirty="0">
                <a:latin typeface="+mn-ea"/>
              </a:rPr>
              <a:t>2—</a:t>
            </a:r>
            <a:r>
              <a:rPr lang="zh-CN" altLang="en-US" sz="1500" b="1" dirty="0">
                <a:latin typeface="+mn-ea"/>
              </a:rPr>
              <a:t>锥齿轮内圈　</a:t>
            </a:r>
            <a:r>
              <a:rPr lang="en-US" altLang="zh-CN" sz="1500" b="1" dirty="0">
                <a:latin typeface="+mn-ea"/>
              </a:rPr>
              <a:t>3—</a:t>
            </a:r>
            <a:r>
              <a:rPr lang="zh-CN" altLang="en-US" sz="1500" b="1" dirty="0">
                <a:latin typeface="+mn-ea"/>
              </a:rPr>
              <a:t>锥齿轮　</a:t>
            </a:r>
            <a:r>
              <a:rPr lang="en-US" altLang="zh-CN" sz="1500" b="1" dirty="0">
                <a:latin typeface="+mn-ea"/>
              </a:rPr>
              <a:t>4—</a:t>
            </a:r>
            <a:r>
              <a:rPr lang="zh-CN" altLang="en-US" sz="1500" b="1" dirty="0">
                <a:latin typeface="+mn-ea"/>
              </a:rPr>
              <a:t>凸爪</a:t>
            </a:r>
          </a:p>
          <a:p>
            <a:pPr algn="ctr">
              <a:lnSpc>
                <a:spcPct val="150000"/>
              </a:lnSpc>
            </a:pPr>
            <a:r>
              <a:rPr lang="en-US" altLang="zh-CN" sz="1500" b="1" dirty="0">
                <a:latin typeface="+mn-ea"/>
              </a:rPr>
              <a:t>5—</a:t>
            </a:r>
            <a:r>
              <a:rPr lang="zh-CN" altLang="en-US" sz="1500" b="1" dirty="0">
                <a:latin typeface="+mn-ea"/>
              </a:rPr>
              <a:t>螺钉　</a:t>
            </a:r>
            <a:r>
              <a:rPr lang="en-US" altLang="zh-CN" sz="1500" b="1" dirty="0">
                <a:latin typeface="+mn-ea"/>
              </a:rPr>
              <a:t>6—</a:t>
            </a:r>
            <a:r>
              <a:rPr lang="zh-CN" altLang="en-US" sz="1500" b="1" dirty="0">
                <a:latin typeface="+mn-ea"/>
              </a:rPr>
              <a:t>弹簧　</a:t>
            </a:r>
            <a:r>
              <a:rPr lang="en-US" altLang="zh-CN" sz="1500" b="1" dirty="0">
                <a:latin typeface="+mn-ea"/>
              </a:rPr>
              <a:t>7—</a:t>
            </a:r>
            <a:r>
              <a:rPr lang="zh-CN" altLang="en-US" sz="1500" b="1" dirty="0">
                <a:latin typeface="+mn-ea"/>
              </a:rPr>
              <a:t>镶块　</a:t>
            </a:r>
            <a:r>
              <a:rPr lang="en-US" altLang="zh-CN" sz="1500" b="1" dirty="0">
                <a:latin typeface="+mn-ea"/>
              </a:rPr>
              <a:t>8—</a:t>
            </a:r>
            <a:r>
              <a:rPr lang="zh-CN" altLang="en-US" sz="1500" b="1" dirty="0">
                <a:latin typeface="+mn-ea"/>
              </a:rPr>
              <a:t>圆弧槽</a:t>
            </a:r>
          </a:p>
        </p:txBody>
      </p:sp>
      <p:sp>
        <p:nvSpPr>
          <p:cNvPr id="13" name="TextBox 12"/>
          <p:cNvSpPr txBox="1"/>
          <p:nvPr/>
        </p:nvSpPr>
        <p:spPr>
          <a:xfrm>
            <a:off x="6422998" y="4565477"/>
            <a:ext cx="5040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锥齿轮传动压力弹簧消隙机构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所示。一个锥齿轮由内外两个可在切向相对转动的锥齿圈</a:t>
            </a:r>
          </a:p>
        </p:txBody>
      </p:sp>
      <p:sp>
        <p:nvSpPr>
          <p:cNvPr id="14" name="圆角矩形 13"/>
          <p:cNvSpPr/>
          <p:nvPr/>
        </p:nvSpPr>
        <p:spPr>
          <a:xfrm>
            <a:off x="1384127" y="736600"/>
            <a:ext cx="5045248" cy="215964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8" name="圆角矩形 17"/>
          <p:cNvSpPr/>
          <p:nvPr/>
        </p:nvSpPr>
        <p:spPr>
          <a:xfrm>
            <a:off x="6429375" y="4565477"/>
            <a:ext cx="5035872" cy="185915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49596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5760640" cy="5914351"/>
          </a:xfrm>
          <a:prstGeom prst="rect">
            <a:avLst/>
          </a:prstGeom>
          <a:noFill/>
        </p:spPr>
        <p:txBody>
          <a:bodyPr wrap="square" lIns="96433" tIns="48216" rIns="96433" bIns="48216" rtlCol="0">
            <a:spAutoFit/>
          </a:bodyPr>
          <a:lstStyle/>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组成。齿轮的外圈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有三个周向圆弧槽</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，齿轮的内圈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端面有三个凸爪</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，套装在圆弧槽内。弹簧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的两端分别顶在凸爪</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和镶块</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上，使内外两齿圈切向错位进行消隙。螺钉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在安装时用，用毕卸去。</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双斜齿轮消隙机构如图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输入进给运动，通过两对斜齿轮将运动传给轴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，再由直齿轮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驱动齿条运动。轴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上两个斜齿轮的螺旋方向相反。轴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在弹簧力</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的作用下产生轴向位移，使斜齿轮产生微量轴向运动，轴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以相反方向转过微小角度，使齿轮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分别与同一根齿条的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两齿面贴紧，消除侧隙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 name="2z27.jpg"/>
          <p:cNvPicPr/>
          <p:nvPr/>
        </p:nvPicPr>
        <p:blipFill>
          <a:blip r:embed="rId4"/>
          <a:stretch>
            <a:fillRect/>
          </a:stretch>
        </p:blipFill>
        <p:spPr>
          <a:xfrm>
            <a:off x="7120391" y="1240061"/>
            <a:ext cx="4328532" cy="42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7120392" y="5560541"/>
            <a:ext cx="4328532"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2-27</a:t>
            </a:r>
            <a:r>
              <a:rPr lang="zh-CN" altLang="en-US" sz="1500" b="1" dirty="0">
                <a:latin typeface="+mn-ea"/>
              </a:rPr>
              <a:t>　双斜齿轮消隙机构</a:t>
            </a:r>
          </a:p>
          <a:p>
            <a:pPr algn="ctr">
              <a:lnSpc>
                <a:spcPct val="150000"/>
              </a:lnSpc>
            </a:pPr>
            <a:r>
              <a:rPr lang="en-US" altLang="zh-CN" sz="1500" b="1" dirty="0">
                <a:latin typeface="+mn-ea"/>
              </a:rPr>
              <a:t>1</a:t>
            </a:r>
            <a:r>
              <a:rPr lang="zh-CN" altLang="en-US" sz="1500" b="1" dirty="0">
                <a:latin typeface="+mn-ea"/>
              </a:rPr>
              <a:t>、</a:t>
            </a:r>
            <a:r>
              <a:rPr lang="en-US" altLang="zh-CN" sz="1500" b="1" dirty="0">
                <a:latin typeface="+mn-ea"/>
              </a:rPr>
              <a:t>3—</a:t>
            </a:r>
            <a:r>
              <a:rPr lang="zh-CN" altLang="en-US" sz="1500" b="1" dirty="0">
                <a:latin typeface="+mn-ea"/>
              </a:rPr>
              <a:t>被动斜齿轮轴　</a:t>
            </a:r>
            <a:r>
              <a:rPr lang="en-US" altLang="zh-CN" sz="1500" b="1" dirty="0">
                <a:latin typeface="+mn-ea"/>
              </a:rPr>
              <a:t>2—</a:t>
            </a:r>
            <a:r>
              <a:rPr lang="zh-CN" altLang="en-US" sz="1500" b="1" dirty="0">
                <a:latin typeface="+mn-ea"/>
              </a:rPr>
              <a:t>主动斜齿轮轴　</a:t>
            </a:r>
            <a:endParaRPr lang="en-US" altLang="zh-CN" sz="1500" b="1" dirty="0">
              <a:latin typeface="+mn-ea"/>
            </a:endParaRPr>
          </a:p>
          <a:p>
            <a:pPr algn="ctr">
              <a:lnSpc>
                <a:spcPct val="150000"/>
              </a:lnSpc>
            </a:pPr>
            <a:r>
              <a:rPr lang="en-US" altLang="zh-CN" sz="1500" b="1" dirty="0">
                <a:latin typeface="+mn-ea"/>
              </a:rPr>
              <a:t>4</a:t>
            </a:r>
            <a:r>
              <a:rPr lang="zh-CN" altLang="en-US" sz="1500" b="1" dirty="0">
                <a:latin typeface="+mn-ea"/>
              </a:rPr>
              <a:t>、</a:t>
            </a:r>
            <a:r>
              <a:rPr lang="en-US" altLang="zh-CN" sz="1500" b="1" dirty="0">
                <a:latin typeface="+mn-ea"/>
              </a:rPr>
              <a:t>5—</a:t>
            </a:r>
            <a:r>
              <a:rPr lang="zh-CN" altLang="en-US" sz="1500" b="1" dirty="0">
                <a:latin typeface="+mn-ea"/>
              </a:rPr>
              <a:t>直齿轮</a:t>
            </a:r>
          </a:p>
        </p:txBody>
      </p:sp>
      <p:sp>
        <p:nvSpPr>
          <p:cNvPr id="11" name="圆角矩形 10"/>
          <p:cNvSpPr/>
          <p:nvPr/>
        </p:nvSpPr>
        <p:spPr>
          <a:xfrm>
            <a:off x="1384127" y="736599"/>
            <a:ext cx="5621312" cy="590594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1615016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一、机械移动系统</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5"/>
          <p:cNvSpPr txBox="1"/>
          <p:nvPr/>
        </p:nvSpPr>
        <p:spPr>
          <a:xfrm>
            <a:off x="1384127" y="15280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机械移动系统的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质量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。建立机械移动系统数学模型的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牛顿第二定律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下面以图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所示的组合机床动力滑台铣平面为例说明移动系统的建模方法。</a:t>
            </a:r>
          </a:p>
        </p:txBody>
      </p:sp>
      <p:pic>
        <p:nvPicPr>
          <p:cNvPr id="27" name="2z1.jpg" descr="id:2147485040;FounderCES"/>
          <p:cNvPicPr/>
          <p:nvPr/>
        </p:nvPicPr>
        <p:blipFill>
          <a:blip r:embed="rId4"/>
          <a:stretch>
            <a:fillRect/>
          </a:stretch>
        </p:blipFill>
        <p:spPr>
          <a:xfrm>
            <a:off x="3004307" y="3544317"/>
            <a:ext cx="6840760" cy="2376264"/>
          </a:xfrm>
          <a:prstGeom prst="rect">
            <a:avLst/>
          </a:prstGeom>
          <a:ln>
            <a:noFill/>
          </a:ln>
          <a:effectLst>
            <a:outerShdw blurRad="190500" algn="tl" rotWithShape="0">
              <a:srgbClr val="000000">
                <a:alpha val="70000"/>
              </a:srgbClr>
            </a:outerShdw>
          </a:effectLst>
        </p:spPr>
      </p:pic>
      <p:sp>
        <p:nvSpPr>
          <p:cNvPr id="28" name="TextBox 27"/>
          <p:cNvSpPr txBox="1"/>
          <p:nvPr/>
        </p:nvSpPr>
        <p:spPr>
          <a:xfrm>
            <a:off x="4592083" y="6272636"/>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2-1</a:t>
            </a:r>
            <a:r>
              <a:rPr lang="zh-CN" altLang="en-US" sz="1500" b="1" dirty="0">
                <a:latin typeface="+mn-ea"/>
              </a:rPr>
              <a:t>　动力滑台铣平面及其力学模型</a:t>
            </a:r>
          </a:p>
          <a:p>
            <a:pPr algn="ctr">
              <a:lnSpc>
                <a:spcPct val="150000"/>
              </a:lnSpc>
            </a:pPr>
            <a:r>
              <a:rPr lang="en-US" altLang="zh-CN" sz="1500" b="1" dirty="0">
                <a:latin typeface="+mn-ea"/>
              </a:rPr>
              <a:t>a)</a:t>
            </a:r>
            <a:r>
              <a:rPr lang="zh-CN" altLang="en-US" sz="1500" b="1" dirty="0">
                <a:latin typeface="+mn-ea"/>
              </a:rPr>
              <a:t>动力滑台铣平面　</a:t>
            </a:r>
            <a:r>
              <a:rPr lang="en-US" altLang="zh-CN" sz="1500" b="1" dirty="0">
                <a:latin typeface="+mn-ea"/>
              </a:rPr>
              <a:t>b)</a:t>
            </a:r>
            <a:r>
              <a:rPr lang="zh-CN" altLang="en-US" sz="1500" b="1" dirty="0">
                <a:latin typeface="+mn-ea"/>
              </a:rPr>
              <a:t>系统力学模型</a:t>
            </a:r>
          </a:p>
        </p:txBody>
      </p:sp>
      <p:sp>
        <p:nvSpPr>
          <p:cNvPr id="29" name="圆角矩形 28"/>
          <p:cNvSpPr/>
          <p:nvPr/>
        </p:nvSpPr>
        <p:spPr>
          <a:xfrm>
            <a:off x="1384127" y="1528094"/>
            <a:ext cx="10081120" cy="165618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46145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丝杠螺母间隙的调整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5" y="1316733"/>
            <a:ext cx="5760640" cy="5429603"/>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动，其间隙的调整既要考虑轴向间隙又要考虑滚珠与滚道的接触弹性变形。丝杠螺母传动系统的调隙一般采用双螺母结构。</a:t>
            </a: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垫片式调隙机构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所示。通过调整垫片的厚度，使两螺母产生轴向相对位移，以消隙和预紧。这种结构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装卸方便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调整费时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不能在工作中调整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螺纹式调隙机构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2-29</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所示。双螺母结构中的右螺母带有外螺纹套筒，两螺母用平键联接以防止转动，以右端两锁紧螺母调隙并预紧。这种结构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紧凑可靠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调整方便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调隙不精确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0" name="2z28.jpg"/>
          <p:cNvPicPr/>
          <p:nvPr/>
        </p:nvPicPr>
        <p:blipFill>
          <a:blip r:embed="rId4"/>
          <a:stretch>
            <a:fillRect/>
          </a:stretch>
        </p:blipFill>
        <p:spPr>
          <a:xfrm>
            <a:off x="7490303" y="1316733"/>
            <a:ext cx="3960440" cy="1944216"/>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7637919" y="331338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2-28</a:t>
            </a:r>
            <a:r>
              <a:rPr lang="zh-CN" altLang="en-US" sz="1500" b="1" dirty="0">
                <a:latin typeface="+mn-ea"/>
              </a:rPr>
              <a:t>　垫片式调隙机构</a:t>
            </a:r>
          </a:p>
        </p:txBody>
      </p:sp>
      <p:pic>
        <p:nvPicPr>
          <p:cNvPr id="12" name="2z29.jpg"/>
          <p:cNvPicPr/>
          <p:nvPr/>
        </p:nvPicPr>
        <p:blipFill>
          <a:blip r:embed="rId5"/>
          <a:stretch>
            <a:fillRect/>
          </a:stretch>
        </p:blipFill>
        <p:spPr>
          <a:xfrm>
            <a:off x="7490304" y="3978598"/>
            <a:ext cx="3960440" cy="2160240"/>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7637920" y="630129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2-29</a:t>
            </a:r>
            <a:r>
              <a:rPr lang="zh-CN" altLang="en-US" sz="1500" b="1" dirty="0">
                <a:latin typeface="+mn-ea"/>
              </a:rPr>
              <a:t>　螺纹式调隙机构</a:t>
            </a:r>
          </a:p>
        </p:txBody>
      </p:sp>
      <p:sp>
        <p:nvSpPr>
          <p:cNvPr id="14" name="圆角矩形 13"/>
          <p:cNvSpPr/>
          <p:nvPr/>
        </p:nvSpPr>
        <p:spPr>
          <a:xfrm>
            <a:off x="1384127" y="736600"/>
            <a:ext cx="5909344" cy="595420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63163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机械传动系统的特性</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8815" y="736005"/>
                <a:ext cx="10081120" cy="3964779"/>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齿差式调隙机构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所示。两螺母的凸缘上分别切出齿数差为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两齿轮，并分别与固定在外套两端面上的两内齿圈啮合。转动其中一个螺母，改变两螺母的轴向相对位置，以调隙和预紧。调整时先脱开一个内齿圈，转动螺母，再合上内齿圈。若该螺母转过一齿，则其轴向位移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为丝杠导程，</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为齿轮齿数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，若两个齿轮沿同一方向各转过一齿，则其轴向相对位移量为</a:t>
                </a:r>
                <a:r>
                  <a:rPr lang="en-US" altLang="zh-CN" sz="2400" i="1" dirty="0"/>
                  <a:t>S=</a:t>
                </a:r>
                <a14:m>
                  <m:oMath xmlns:m="http://schemas.openxmlformats.org/officeDocument/2006/math">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den>
                        </m:f>
                        <m:r>
                          <m:rPr>
                            <m:nor/>
                          </m:rPr>
                          <a:rPr lang="en-US" altLang="zh-CN" sz="2400" i="1"/>
                          <m:t>−</m:t>
                        </m:r>
                        <m:f>
                          <m:fPr>
                            <m:ctrlPr>
                              <a:rPr lang="zh-CN" altLang="zh-CN" sz="2400" i="1">
                                <a:latin typeface="Cambria Math" panose="02040503050406030204" pitchFamily="18" charset="0"/>
                              </a:rPr>
                            </m:ctrlPr>
                          </m:fPr>
                          <m:num>
                            <m:r>
                              <a:rPr lang="en-US" altLang="zh-CN" sz="2400">
                                <a:latin typeface="Cambria Math"/>
                              </a:rPr>
                              <m:t>1</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e>
                    </m:d>
                  </m:oMath>
                </a14:m>
                <a:r>
                  <a:rPr lang="en-US" altLang="zh-CN" sz="2400" i="1" dirty="0"/>
                  <a:t>L=</a:t>
                </a:r>
                <a14:m>
                  <m:oMath xmlns:m="http://schemas.openxmlformats.org/officeDocument/2006/math">
                    <m:f>
                      <m:fPr>
                        <m:ctrlPr>
                          <a:rPr lang="zh-CN" altLang="zh-CN" sz="2400" i="1">
                            <a:latin typeface="Cambria Math" panose="02040503050406030204" pitchFamily="18" charset="0"/>
                          </a:rPr>
                        </m:ctrlPr>
                      </m:fPr>
                      <m:num>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r>
                          <m:rPr>
                            <m:nor/>
                          </m:rPr>
                          <a:rPr lang="en-US" altLang="zh-CN" sz="2400" i="1"/>
                          <m:t>−</m:t>
                        </m:r>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r>
                          <m:rPr>
                            <m:nor/>
                          </m:rPr>
                          <a:rPr lang="en-US" altLang="zh-CN" sz="2400"/>
                          <m:t>)</m:t>
                        </m:r>
                        <m:r>
                          <a:rPr lang="en-US" altLang="zh-CN" sz="2400" i="1">
                            <a:latin typeface="Cambria Math"/>
                          </a:rPr>
                          <m:t>𝐿</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oMath>
                </a14:m>
                <a:r>
                  <a:rPr lang="en-US" altLang="zh-CN" sz="2400" i="1" dirty="0"/>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𝐿</m:t>
                        </m:r>
                      </m:num>
                      <m:den>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1</m:t>
                            </m:r>
                          </m:sub>
                        </m:sSub>
                        <m:sSub>
                          <m:sSubPr>
                            <m:ctrlPr>
                              <a:rPr lang="zh-CN" altLang="zh-CN" sz="2400" i="1">
                                <a:latin typeface="Cambria Math" panose="02040503050406030204" pitchFamily="18" charset="0"/>
                              </a:rPr>
                            </m:ctrlPr>
                          </m:sSubPr>
                          <m:e>
                            <m:r>
                              <a:rPr lang="en-US" altLang="zh-CN" sz="2400" i="1">
                                <a:latin typeface="Cambria Math"/>
                              </a:rPr>
                              <m:t>𝑧</m:t>
                            </m:r>
                          </m:e>
                          <m:sub>
                            <m:r>
                              <a:rPr lang="en-US" altLang="zh-CN" sz="2400">
                                <a:latin typeface="Cambria Math"/>
                              </a:rPr>
                              <m:t>2</m:t>
                            </m:r>
                          </m:sub>
                        </m:sSub>
                      </m:den>
                    </m:f>
                    <m:r>
                      <a:rPr lang="en-US" altLang="zh-CN" sz="2400" i="1">
                        <a:latin typeface="Cambria Math"/>
                      </a:rPr>
                      <m:t> </m:t>
                    </m:r>
                  </m:oMath>
                </a14:m>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为另一齿轮齿数，且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=99</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=100 mm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=10/9900μm≈1μm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。这种结构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调整准确可靠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精度较高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结构较复杂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1388815" y="736005"/>
                <a:ext cx="10081120" cy="3964779"/>
              </a:xfrm>
              <a:prstGeom prst="rect">
                <a:avLst/>
              </a:prstGeom>
              <a:blipFill>
                <a:blip r:embed="rId4"/>
                <a:stretch>
                  <a:fillRect l="-629" r="-1006" b="-319"/>
                </a:stretch>
              </a:blipFill>
            </p:spPr>
            <p:txBody>
              <a:bodyPr/>
              <a:lstStyle/>
              <a:p>
                <a:r>
                  <a:rPr lang="zh-CN" altLang="en-US">
                    <a:noFill/>
                  </a:rPr>
                  <a:t> </a:t>
                </a:r>
              </a:p>
            </p:txBody>
          </p:sp>
        </mc:Fallback>
      </mc:AlternateContent>
      <p:pic>
        <p:nvPicPr>
          <p:cNvPr id="9" name="2z30.jpg" descr="id:2147485377;FounderCES"/>
          <p:cNvPicPr/>
          <p:nvPr/>
        </p:nvPicPr>
        <p:blipFill>
          <a:blip r:embed="rId5"/>
          <a:stretch>
            <a:fillRect/>
          </a:stretch>
        </p:blipFill>
        <p:spPr>
          <a:xfrm>
            <a:off x="4324945" y="4624437"/>
            <a:ext cx="4199483" cy="2160241"/>
          </a:xfrm>
          <a:prstGeom prst="rect">
            <a:avLst/>
          </a:prstGeom>
          <a:ln>
            <a:noFill/>
          </a:ln>
          <a:effectLst>
            <a:outerShdw blurRad="190500" algn="tl" rotWithShape="0">
              <a:srgbClr val="000000">
                <a:alpha val="70000"/>
              </a:srgbClr>
            </a:outerShdw>
          </a:effectLst>
        </p:spPr>
      </p:pic>
      <p:sp>
        <p:nvSpPr>
          <p:cNvPr id="10" name="TextBox 9"/>
          <p:cNvSpPr txBox="1"/>
          <p:nvPr/>
        </p:nvSpPr>
        <p:spPr>
          <a:xfrm>
            <a:off x="4592082"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2-30</a:t>
            </a:r>
            <a:r>
              <a:rPr lang="zh-CN" altLang="en-US" sz="1500" b="1" dirty="0">
                <a:latin typeface="+mn-ea"/>
              </a:rPr>
              <a:t>　齿差式调隙机构</a:t>
            </a:r>
          </a:p>
        </p:txBody>
      </p:sp>
      <p:sp>
        <p:nvSpPr>
          <p:cNvPr id="11" name="圆角矩形 10"/>
          <p:cNvSpPr/>
          <p:nvPr/>
        </p:nvSpPr>
        <p:spPr>
          <a:xfrm>
            <a:off x="1384127" y="736599"/>
            <a:ext cx="10081120" cy="381582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02017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3"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机械传动装置</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8302106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机电一体化系统中的机械传动装置不仅是转矩和转速</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的变换器，而且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是伺服系统的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重要组成部分，所以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机电一体化机械系统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应具有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良好的</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阻尼合理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刚性大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间隙小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满足小型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轻量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低噪声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高可靠性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 219"/>
          <p:cNvSpPr/>
          <p:nvPr/>
        </p:nvSpPr>
        <p:spPr>
          <a:xfrm>
            <a:off x="951682" y="2752229"/>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2777699"/>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一、齿轮传动</a:t>
            </a:r>
          </a:p>
        </p:txBody>
      </p:sp>
      <p:sp>
        <p:nvSpPr>
          <p:cNvPr id="11" name="TextBox 10"/>
          <p:cNvSpPr txBox="1"/>
          <p:nvPr/>
        </p:nvSpPr>
        <p:spPr>
          <a:xfrm>
            <a:off x="1678098" y="3360851"/>
            <a:ext cx="9647821"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齿轮传动是机电一体化系统中</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使用最多</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的机械传动装置，</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主要原因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是齿轮传动的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瞬时传动比为常数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传动精确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强度大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能承受重载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结构紧凑</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摩擦力小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效率高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564" y="4880954"/>
            <a:ext cx="1975731" cy="1975731"/>
          </a:xfrm>
          <a:prstGeom prst="rect">
            <a:avLst/>
          </a:prstGeom>
        </p:spPr>
      </p:pic>
      <p:pic>
        <p:nvPicPr>
          <p:cNvPr id="5" name="图片 4"/>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03853" y="4808946"/>
            <a:ext cx="2170013" cy="2170013"/>
          </a:xfrm>
          <a:prstGeom prst="rect">
            <a:avLst/>
          </a:prstGeom>
        </p:spPr>
      </p:pic>
      <p:sp>
        <p:nvSpPr>
          <p:cNvPr id="14" name="圆角矩形 13"/>
          <p:cNvSpPr/>
          <p:nvPr/>
        </p:nvSpPr>
        <p:spPr>
          <a:xfrm>
            <a:off x="1398628" y="3431817"/>
            <a:ext cx="9999299" cy="140864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333340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2431"/>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齿轮传动总传动比的选择</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8814" y="1316733"/>
            <a:ext cx="10080873" cy="397535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用于伺服系统的齿轮传动</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一般是减速系统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，其输入是高速、小转矩，输出是低速、大转矩，用以使负载加速。所以，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齿轮系统</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不但有</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足够的强度</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，还要有</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尽可能小的转动惯量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，在同样的驱动功率下，其加速度响应为最大。此外，齿轮副的啮合间隙会造成不明显的传动死区。在闭环系统中，传动死区能使系统以</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倍的间隙角产生低频振荡，为此，要调小齿侧间隙，或采用消隙装置。在上述条件下，</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通常采用负载角加速度最大原则选择总传动比，以提高伺服系统的响应速度。</a:t>
            </a:r>
            <a:endPar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设惯量为</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的伺服电动机，通过传动比为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的齿轮系</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克服摩擦阻抗力矩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驱动惯性负载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，其传动模型如图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0" name="2z31.jpg" descr="id:2147485391;FounderCES"/>
          <p:cNvPicPr/>
          <p:nvPr/>
        </p:nvPicPr>
        <p:blipFill>
          <a:blip r:embed="rId4"/>
          <a:stretch>
            <a:fillRect/>
          </a:stretch>
        </p:blipFill>
        <p:spPr>
          <a:xfrm>
            <a:off x="4765272" y="5288505"/>
            <a:ext cx="3328206" cy="1496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4012419" y="6708249"/>
            <a:ext cx="4824535"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2-31</a:t>
            </a:r>
            <a:r>
              <a:rPr lang="zh-CN" altLang="en-US" sz="1500" b="1" dirty="0">
                <a:latin typeface="+mn-ea"/>
              </a:rPr>
              <a:t>　电动机驱动齿轮系统和负载的传动模型</a:t>
            </a:r>
          </a:p>
        </p:txBody>
      </p:sp>
      <p:sp>
        <p:nvSpPr>
          <p:cNvPr id="12" name="圆角矩形 11"/>
          <p:cNvSpPr/>
          <p:nvPr/>
        </p:nvSpPr>
        <p:spPr>
          <a:xfrm>
            <a:off x="1384127" y="736599"/>
            <a:ext cx="10081120" cy="446390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682520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14599" y="640432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2050642" y="3937261"/>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其传动比为</a:t>
            </a:r>
          </a:p>
        </p:txBody>
      </p:sp>
      <mc:AlternateContent xmlns:mc="http://schemas.openxmlformats.org/markup-compatibility/2006" xmlns:a14="http://schemas.microsoft.com/office/drawing/2010/main">
        <mc:Choice Requires="a14">
          <p:sp>
            <p:nvSpPr>
              <p:cNvPr id="9" name="TextBox 8"/>
              <p:cNvSpPr txBox="1"/>
              <p:nvPr/>
            </p:nvSpPr>
            <p:spPr>
              <a:xfrm>
                <a:off x="1878436" y="3963805"/>
                <a:ext cx="10081120" cy="531275"/>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L</m:t>
                          </m:r>
                        </m:sub>
                      </m:sSub>
                      <m:r>
                        <a:rPr lang="en-US" altLang="zh-CN" sz="2400">
                          <a:latin typeface="Cambria Math"/>
                        </a:rPr>
                        <m:t>=</m:t>
                      </m:r>
                      <m:r>
                        <m:rPr>
                          <m:nor/>
                        </m:rPr>
                        <a:rPr lang="en-US" altLang="zh-CN" sz="2400" b="0" i="0" smtClean="0">
                          <a:latin typeface="Cambria Math"/>
                        </a:rPr>
                        <m:t>    </m:t>
                      </m:r>
                      <m:r>
                        <m:rPr>
                          <m:nor/>
                        </m:rPr>
                        <a:rPr lang="en-US" altLang="zh-CN" sz="2400"/>
                        <m:t>/</m:t>
                      </m:r>
                      <m:r>
                        <m:rPr>
                          <m:nor/>
                        </m:rPr>
                        <a:rPr lang="en-US" altLang="zh-CN" sz="2400" b="0" i="0" smtClean="0"/>
                        <m:t>   </m:t>
                      </m:r>
                      <m:r>
                        <a:rPr lang="en-US" altLang="zh-CN" sz="2400">
                          <a:latin typeface="Cambria Math"/>
                        </a:rPr>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a:rPr lang="en-US" altLang="zh-CN" sz="2400">
                          <a:latin typeface="Cambria Math"/>
                        </a:rPr>
                        <m:t>&gt;1</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71</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878436" y="3963805"/>
                <a:ext cx="10081120" cy="531275"/>
              </a:xfrm>
              <a:prstGeom prst="rect">
                <a:avLst/>
              </a:prstGeom>
              <a:blipFill>
                <a:blip r:embed="rId5"/>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73500" y="4597608"/>
                <a:ext cx="10081120" cy="9020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err="1">
                    <a:latin typeface="Times New Roman" pitchFamily="18" charset="0"/>
                    <a:cs typeface="Times New Roman" pitchFamily="18" charset="0"/>
                  </a:rPr>
                  <a:t>θ</a:t>
                </a:r>
                <a:r>
                  <a:rPr lang="en-US" altLang="zh-CN" sz="2400" baseline="-25000" dirty="0" err="1">
                    <a:latin typeface="Times New Roman" pitchFamily="18" charset="0"/>
                    <a:cs typeface="Times New Roman" pitchFamily="18" charset="0"/>
                  </a:rPr>
                  <a:t>m</a:t>
                </a:r>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电动机的角位移、角速度、角加速度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73500" y="4597608"/>
                <a:ext cx="10081120" cy="9020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73500" y="5499626"/>
                <a:ext cx="10081120" cy="902018"/>
              </a:xfrm>
              <a:prstGeom prst="rect">
                <a:avLst/>
              </a:prstGeom>
              <a:noFill/>
            </p:spPr>
            <p:txBody>
              <a:bodyPr wrap="square" lIns="96433" tIns="48216" rIns="96433" bIns="48216" rtlCol="0">
                <a:spAutoFit/>
              </a:bodyPr>
              <a:lstStyle/>
              <a:p>
                <a:pPr lvl="0" indent="531719">
                  <a:lnSpc>
                    <a:spcPct val="150000"/>
                  </a:lnSpc>
                </a:pPr>
                <a:r>
                  <a:rPr lang="en-US" altLang="zh-CN" sz="2400" i="1" dirty="0"/>
                  <a:t>           </a:t>
                </a:r>
                <a:r>
                  <a:rPr lang="en-US" altLang="zh-CN" sz="2400" i="1" dirty="0">
                    <a:latin typeface="Times New Roman" pitchFamily="18" charset="0"/>
                    <a:cs typeface="Times New Roman" pitchFamily="18" charset="0"/>
                  </a:rPr>
                  <a:t>θ</a:t>
                </a:r>
                <a14:m>
                  <m:oMath xmlns:m="http://schemas.openxmlformats.org/officeDocument/2006/math">
                    <m:r>
                      <m:rPr>
                        <m:sty m:val="p"/>
                      </m:rPr>
                      <a:rPr lang="en-US" altLang="zh-CN" sz="2400" i="0" baseline="-25000">
                        <a:latin typeface="Cambria Math"/>
                      </a:rPr>
                      <m:t>L</m:t>
                    </m:r>
                    <m:r>
                      <a:rPr lang="en-US" altLang="zh-CN" sz="2400" i="1">
                        <a:latin typeface="Cambria Math"/>
                      </a:rPr>
                      <m:t> </m:t>
                    </m:r>
                  </m:oMath>
                </a14:m>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i="0">
                            <a:latin typeface="Cambria Math"/>
                          </a:rPr>
                          <m:t>L</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负载的角位移、角速度、角加速度。</a:t>
                </a:r>
              </a:p>
            </p:txBody>
          </p:sp>
        </mc:Choice>
        <mc:Fallback xmlns="">
          <p:sp>
            <p:nvSpPr>
              <p:cNvPr id="11" name="TextBox 10"/>
              <p:cNvSpPr txBox="1">
                <a:spLocks noRot="1" noChangeAspect="1" noMove="1" noResize="1" noEditPoints="1" noAdjustHandles="1" noChangeArrowheads="1" noChangeShapeType="1" noTextEdit="1"/>
              </p:cNvSpPr>
              <p:nvPr/>
            </p:nvSpPr>
            <p:spPr>
              <a:xfrm>
                <a:off x="1873500" y="5499626"/>
                <a:ext cx="10081120" cy="902018"/>
              </a:xfrm>
              <a:prstGeom prst="rect">
                <a:avLst/>
              </a:prstGeom>
              <a:blipFill>
                <a:blip r:embed="rId7"/>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598152115"/>
              </p:ext>
            </p:extLst>
          </p:nvPr>
        </p:nvGraphicFramePr>
        <p:xfrm>
          <a:off x="5722030" y="4060689"/>
          <a:ext cx="339803" cy="478556"/>
        </p:xfrm>
        <a:graphic>
          <a:graphicData uri="http://schemas.openxmlformats.org/presentationml/2006/ole">
            <mc:AlternateContent xmlns:mc="http://schemas.openxmlformats.org/markup-compatibility/2006">
              <mc:Choice xmlns:v="urn:schemas-microsoft-com:vml" Requires="v">
                <p:oleObj spid="_x0000_s11282" name="公式" r:id="rId8" imgW="190440" imgH="228600" progId="Equation.KSEE3">
                  <p:embed/>
                </p:oleObj>
              </mc:Choice>
              <mc:Fallback>
                <p:oleObj name="公式" r:id="rId8" imgW="190440" imgH="228600" progId="Equation.KSEE3">
                  <p:embed/>
                  <p:pic>
                    <p:nvPicPr>
                      <p:cNvPr id="2" name="对象 1"/>
                      <p:cNvPicPr>
                        <a:picLocks noChangeAspect="1" noChangeArrowheads="1"/>
                      </p:cNvPicPr>
                      <p:nvPr/>
                    </p:nvPicPr>
                    <p:blipFill>
                      <a:blip r:embed="rId9"/>
                      <a:srcRect/>
                      <a:stretch>
                        <a:fillRect/>
                      </a:stretch>
                    </p:blipFill>
                    <p:spPr bwMode="auto">
                      <a:xfrm>
                        <a:off x="5722030" y="4060689"/>
                        <a:ext cx="339803" cy="47855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5757056"/>
              </p:ext>
            </p:extLst>
          </p:nvPr>
        </p:nvGraphicFramePr>
        <p:xfrm>
          <a:off x="6198668" y="4039893"/>
          <a:ext cx="319254" cy="481731"/>
        </p:xfrm>
        <a:graphic>
          <a:graphicData uri="http://schemas.openxmlformats.org/presentationml/2006/ole">
            <mc:AlternateContent xmlns:mc="http://schemas.openxmlformats.org/markup-compatibility/2006">
              <mc:Choice xmlns:v="urn:schemas-microsoft-com:vml" Requires="v">
                <p:oleObj spid="_x0000_s11283" name="公式" r:id="rId10" imgW="177480" imgH="228600" progId="Equation.KSEE3">
                  <p:embed/>
                </p:oleObj>
              </mc:Choice>
              <mc:Fallback>
                <p:oleObj name="公式" r:id="rId10" imgW="177480" imgH="228600" progId="Equation.KSEE3">
                  <p:embed/>
                  <p:pic>
                    <p:nvPicPr>
                      <p:cNvPr id="3" name="对象 2"/>
                      <p:cNvPicPr>
                        <a:picLocks noChangeAspect="1" noChangeArrowheads="1"/>
                      </p:cNvPicPr>
                      <p:nvPr/>
                    </p:nvPicPr>
                    <p:blipFill>
                      <a:blip r:embed="rId11"/>
                      <a:srcRect/>
                      <a:stretch>
                        <a:fillRect/>
                      </a:stretch>
                    </p:blipFill>
                    <p:spPr bwMode="auto">
                      <a:xfrm>
                        <a:off x="6198668" y="4039893"/>
                        <a:ext cx="319254" cy="48173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28205568"/>
              </p:ext>
            </p:extLst>
          </p:nvPr>
        </p:nvGraphicFramePr>
        <p:xfrm>
          <a:off x="3507681" y="4793694"/>
          <a:ext cx="339725" cy="477838"/>
        </p:xfrm>
        <a:graphic>
          <a:graphicData uri="http://schemas.openxmlformats.org/presentationml/2006/ole">
            <mc:AlternateContent xmlns:mc="http://schemas.openxmlformats.org/markup-compatibility/2006">
              <mc:Choice xmlns:v="urn:schemas-microsoft-com:vml" Requires="v">
                <p:oleObj spid="_x0000_s11284" name="公式" r:id="rId12" imgW="190440" imgH="228600" progId="Equation.KSEE3">
                  <p:embed/>
                </p:oleObj>
              </mc:Choice>
              <mc:Fallback>
                <p:oleObj name="公式" r:id="rId12" imgW="190440" imgH="228600" progId="Equation.KSEE3">
                  <p:embed/>
                  <p:pic>
                    <p:nvPicPr>
                      <p:cNvPr id="4"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7681" y="4793694"/>
                        <a:ext cx="3397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90848133"/>
              </p:ext>
            </p:extLst>
          </p:nvPr>
        </p:nvGraphicFramePr>
        <p:xfrm>
          <a:off x="3847406" y="5677029"/>
          <a:ext cx="319088" cy="481013"/>
        </p:xfrm>
        <a:graphic>
          <a:graphicData uri="http://schemas.openxmlformats.org/presentationml/2006/ole">
            <mc:AlternateContent xmlns:mc="http://schemas.openxmlformats.org/markup-compatibility/2006">
              <mc:Choice xmlns:v="urn:schemas-microsoft-com:vml" Requires="v">
                <p:oleObj spid="_x0000_s11285" name="公式" r:id="rId14" imgW="177480" imgH="228600" progId="Equation.KSEE3">
                  <p:embed/>
                </p:oleObj>
              </mc:Choice>
              <mc:Fallback>
                <p:oleObj name="公式" r:id="rId14" imgW="177480" imgH="228600" progId="Equation.KSEE3">
                  <p:embed/>
                  <p:pic>
                    <p:nvPicPr>
                      <p:cNvPr id="5" name="对象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7406" y="5677029"/>
                        <a:ext cx="3190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 name="2z31.jpg" descr="id:2147485391;FounderCES">
            <a:extLst>
              <a:ext uri="{FF2B5EF4-FFF2-40B4-BE49-F238E27FC236}">
                <a16:creationId xmlns:a16="http://schemas.microsoft.com/office/drawing/2014/main" id="{D461BFE7-5A74-2327-EF51-5417345D7D5F}"/>
              </a:ext>
            </a:extLst>
          </p:cNvPr>
          <p:cNvPicPr/>
          <p:nvPr/>
        </p:nvPicPr>
        <p:blipFill>
          <a:blip r:embed="rId16"/>
          <a:stretch>
            <a:fillRect/>
          </a:stretch>
        </p:blipFill>
        <p:spPr>
          <a:xfrm>
            <a:off x="2723666" y="602887"/>
            <a:ext cx="7090085" cy="2968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本框 21">
            <a:extLst>
              <a:ext uri="{FF2B5EF4-FFF2-40B4-BE49-F238E27FC236}">
                <a16:creationId xmlns:a16="http://schemas.microsoft.com/office/drawing/2014/main" id="{0DED7ADF-D9D3-E3EE-B00C-62607DEF2183}"/>
              </a:ext>
            </a:extLst>
          </p:cNvPr>
          <p:cNvSpPr txBox="1"/>
          <p:nvPr/>
        </p:nvSpPr>
        <p:spPr>
          <a:xfrm>
            <a:off x="2634632" y="6688840"/>
            <a:ext cx="8558855" cy="461665"/>
          </a:xfrm>
          <a:prstGeom prst="rect">
            <a:avLst/>
          </a:prstGeom>
          <a:noFill/>
        </p:spPr>
        <p:txBody>
          <a:bodyPr wrap="square">
            <a:spAutoFit/>
          </a:bodyPr>
          <a:lstStyle/>
          <a:p>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按负载角加速度最大原则，则最佳传动比应该为多少？</a:t>
            </a:r>
            <a:endParaRPr lang="zh-CN" altLang="en-US" sz="2400" dirty="0"/>
          </a:p>
        </p:txBody>
      </p:sp>
    </p:spTree>
    <p:extLst>
      <p:ext uri="{BB962C8B-B14F-4D97-AF65-F5344CB8AC3E}">
        <p14:creationId xmlns:p14="http://schemas.microsoft.com/office/powerpoint/2010/main" val="19520843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其传动比为</a:t>
            </a:r>
          </a:p>
        </p:txBody>
      </p:sp>
      <mc:AlternateContent xmlns:mc="http://schemas.openxmlformats.org/markup-compatibility/2006" xmlns:a14="http://schemas.microsoft.com/office/drawing/2010/main">
        <mc:Choice Requires="a14">
          <p:sp>
            <p:nvSpPr>
              <p:cNvPr id="9" name="TextBox 8"/>
              <p:cNvSpPr txBox="1"/>
              <p:nvPr/>
            </p:nvSpPr>
            <p:spPr>
              <a:xfrm>
                <a:off x="1389063" y="1260803"/>
                <a:ext cx="10081120" cy="531275"/>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𝜃</m:t>
                          </m:r>
                        </m:e>
                        <m:sub>
                          <m:r>
                            <m:rPr>
                              <m:sty m:val="p"/>
                            </m:rPr>
                            <a:rPr lang="en-US" altLang="zh-CN" sz="2400">
                              <a:latin typeface="Cambria Math"/>
                            </a:rPr>
                            <m:t>L</m:t>
                          </m:r>
                        </m:sub>
                      </m:sSub>
                      <m:r>
                        <a:rPr lang="en-US" altLang="zh-CN" sz="2400">
                          <a:latin typeface="Cambria Math"/>
                        </a:rPr>
                        <m:t>=</m:t>
                      </m:r>
                      <m:r>
                        <m:rPr>
                          <m:nor/>
                        </m:rPr>
                        <a:rPr lang="en-US" altLang="zh-CN" sz="2400" b="0" i="0" smtClean="0">
                          <a:latin typeface="Cambria Math"/>
                        </a:rPr>
                        <m:t>    </m:t>
                      </m:r>
                      <m:r>
                        <m:rPr>
                          <m:nor/>
                        </m:rPr>
                        <a:rPr lang="en-US" altLang="zh-CN" sz="2400"/>
                        <m:t>/</m:t>
                      </m:r>
                      <m:r>
                        <m:rPr>
                          <m:nor/>
                        </m:rPr>
                        <a:rPr lang="en-US" altLang="zh-CN" sz="2400" b="0" i="0" smtClean="0"/>
                        <m:t>   </m:t>
                      </m:r>
                      <m:r>
                        <a:rPr lang="en-US" altLang="zh-CN" sz="2400">
                          <a:latin typeface="Cambria Math"/>
                        </a:rPr>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m:rPr>
                          <m:nor/>
                        </m:rPr>
                        <a:rPr lang="en-US" altLang="zh-CN" sz="2400"/>
                        <m:t>/</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a:rPr lang="en-US" altLang="zh-CN" sz="2400">
                          <a:latin typeface="Cambria Math"/>
                        </a:rPr>
                        <m:t>&gt;1</m:t>
                      </m:r>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71</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9063" y="1260803"/>
                <a:ext cx="10081120" cy="531275"/>
              </a:xfrm>
              <a:prstGeom prst="rect">
                <a:avLst/>
              </a:prstGeom>
              <a:blipFill>
                <a:blip r:embed="rId5"/>
                <a:stretch>
                  <a:fillRect b="-186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84127" y="1894606"/>
                <a:ext cx="10081120" cy="9020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err="1">
                    <a:latin typeface="Times New Roman" pitchFamily="18" charset="0"/>
                    <a:cs typeface="Times New Roman" pitchFamily="18" charset="0"/>
                  </a:rPr>
                  <a:t>θ</a:t>
                </a:r>
                <a:r>
                  <a:rPr lang="en-US" altLang="zh-CN" sz="2400" baseline="-25000" dirty="0" err="1">
                    <a:latin typeface="Times New Roman" pitchFamily="18" charset="0"/>
                    <a:cs typeface="Times New Roman" pitchFamily="18" charset="0"/>
                  </a:rPr>
                  <a:t>m</a:t>
                </a:r>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电动机的角位移、角速度、角加速度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4127" y="1894606"/>
                <a:ext cx="10081120" cy="902018"/>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84127" y="2796624"/>
                <a:ext cx="10081120" cy="902018"/>
              </a:xfrm>
              <a:prstGeom prst="rect">
                <a:avLst/>
              </a:prstGeom>
              <a:noFill/>
            </p:spPr>
            <p:txBody>
              <a:bodyPr wrap="square" lIns="96433" tIns="48216" rIns="96433" bIns="48216" rtlCol="0">
                <a:spAutoFit/>
              </a:bodyPr>
              <a:lstStyle/>
              <a:p>
                <a:pPr lvl="0" indent="531719">
                  <a:lnSpc>
                    <a:spcPct val="150000"/>
                  </a:lnSpc>
                </a:pPr>
                <a:r>
                  <a:rPr lang="en-US" altLang="zh-CN" sz="2400" i="1" dirty="0"/>
                  <a:t>           </a:t>
                </a:r>
                <a:r>
                  <a:rPr lang="en-US" altLang="zh-CN" sz="2400" i="1" dirty="0">
                    <a:latin typeface="Times New Roman" pitchFamily="18" charset="0"/>
                    <a:cs typeface="Times New Roman" pitchFamily="18" charset="0"/>
                  </a:rPr>
                  <a:t>θ</a:t>
                </a:r>
                <a14:m>
                  <m:oMath xmlns:m="http://schemas.openxmlformats.org/officeDocument/2006/math">
                    <m:r>
                      <m:rPr>
                        <m:sty m:val="p"/>
                      </m:rPr>
                      <a:rPr lang="en-US" altLang="zh-CN" sz="2400" i="0" baseline="-25000">
                        <a:latin typeface="Cambria Math"/>
                      </a:rPr>
                      <m:t>L</m:t>
                    </m:r>
                    <m:r>
                      <a:rPr lang="en-US" altLang="zh-CN" sz="2400" i="1">
                        <a:latin typeface="Cambria Math"/>
                      </a:rPr>
                      <m:t> </m:t>
                    </m:r>
                  </m:oMath>
                </a14:m>
                <a:r>
                  <a:rPr lang="zh-CN" altLang="zh-CN" sz="2400" dirty="0"/>
                  <a:t>、</a:t>
                </a:r>
                <a:r>
                  <a:rPr lang="en-US" altLang="zh-CN" sz="2400" dirty="0"/>
                  <a:t>   </a:t>
                </a:r>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i="0">
                            <a:latin typeface="Cambria Math"/>
                          </a:rPr>
                          <m:t>L</m:t>
                        </m:r>
                      </m:sub>
                    </m:sSub>
                  </m:oMath>
                </a14:m>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负载的角位移、角速度、角加速度。</a:t>
                </a:r>
              </a:p>
            </p:txBody>
          </p:sp>
        </mc:Choice>
        <mc:Fallback xmlns="">
          <p:sp>
            <p:nvSpPr>
              <p:cNvPr id="11" name="TextBox 10"/>
              <p:cNvSpPr txBox="1">
                <a:spLocks noRot="1" noChangeAspect="1" noMove="1" noResize="1" noEditPoints="1" noAdjustHandles="1" noChangeArrowheads="1" noChangeShapeType="1" noTextEdit="1"/>
              </p:cNvSpPr>
              <p:nvPr/>
            </p:nvSpPr>
            <p:spPr>
              <a:xfrm>
                <a:off x="1384127" y="2796624"/>
                <a:ext cx="10081120" cy="902018"/>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TextBox 11"/>
          <p:cNvSpPr txBox="1"/>
          <p:nvPr/>
        </p:nvSpPr>
        <p:spPr>
          <a:xfrm>
            <a:off x="1384127" y="3698642"/>
            <a:ext cx="10081120" cy="1009547"/>
          </a:xfrm>
          <a:prstGeom prst="rect">
            <a:avLst/>
          </a:prstGeom>
          <a:noFill/>
        </p:spPr>
        <p:txBody>
          <a:bodyPr wrap="square" lIns="96433" tIns="48216" rIns="96433" bIns="48216" rtlCol="0">
            <a:spAutoFit/>
          </a:bodyPr>
          <a:lstStyle/>
          <a:p>
            <a:pPr lvl="0" indent="531719">
              <a:lnSpc>
                <a:spcPct val="150000"/>
              </a:lnSpc>
            </a:pP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折算到电动机轴上的阻抗力矩为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折算到电动机轴上的转动惯量为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。所以电动机轴上的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等效转动惯量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13" name="TextBox 12"/>
              <p:cNvSpPr txBox="1"/>
              <p:nvPr/>
            </p:nvSpPr>
            <p:spPr>
              <a:xfrm>
                <a:off x="1384127" y="4708189"/>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m:rPr>
                          <m:nor/>
                        </m:rPr>
                        <a:rPr lang="en-US" altLang="zh-CN" sz="2400" i="1"/>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r>
                            <a:rPr lang="en-US" altLang="zh-CN" sz="2400" i="1">
                              <a:latin typeface="Cambria Math"/>
                            </a:rPr>
                            <m:t>𝑖</m:t>
                          </m:r>
                        </m:den>
                      </m:f>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r>
                        <a:rPr lang="en-US" altLang="zh-CN" sz="2400" i="1">
                          <a:latin typeface="Cambria Math"/>
                        </a:rPr>
                        <m:t>𝑖</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72</m:t>
                      </m:r>
                      <m:r>
                        <m:rPr>
                          <m:nor/>
                        </m:rPr>
                        <a:rPr lang="en-US" altLang="zh-CN" sz="2400"/>
                        <m:t>)</m:t>
                      </m:r>
                    </m:oMath>
                  </m:oMathPara>
                </a14:m>
                <a:endParaRPr lang="zh-CN" altLang="zh-CN"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84127" y="4708189"/>
                <a:ext cx="10081120" cy="927216"/>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84127" y="5635405"/>
                <a:ext cx="10081120" cy="1022627"/>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a:latin typeface="+mn-lt"/>
                              </a:rPr>
                              <m:t>‥</m:t>
                            </m:r>
                          </m:lim>
                        </m:limUpp>
                      </m:e>
                      <m:sub>
                        <m:r>
                          <m:rPr>
                            <m:sty m:val="p"/>
                          </m:rPr>
                          <a:rPr lang="en-US" altLang="zh-CN" sz="2400">
                            <a:latin typeface="Cambria Math"/>
                          </a:rPr>
                          <m:t>m</m:t>
                        </m:r>
                      </m:sub>
                    </m:sSub>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a:rPr lang="en-US" altLang="zh-CN" sz="2400" i="1">
                            <a:latin typeface="Cambria Math"/>
                          </a:rPr>
                          <m:t>𝑖</m:t>
                        </m:r>
                        <m:r>
                          <m:rPr>
                            <m:nor/>
                          </m:rPr>
                          <a:rPr lang="en-US" altLang="zh-CN" sz="2400" i="1">
                            <a:latin typeface="+mn-lt"/>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𝑖</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dirty="0">
                    <a:latin typeface="+mn-lt"/>
                  </a:rPr>
                  <a:t>          (2</a:t>
                </a:r>
                <a:r>
                  <a:rPr lang="en-US" altLang="zh-CN" sz="2400" i="1" dirty="0">
                    <a:latin typeface="+mn-lt"/>
                  </a:rPr>
                  <a:t>-</a:t>
                </a:r>
                <a:r>
                  <a:rPr lang="en-US" altLang="zh-CN" sz="2400" dirty="0">
                    <a:latin typeface="+mn-lt"/>
                  </a:rPr>
                  <a:t>73)</a:t>
                </a:r>
                <a:endParaRPr lang="zh-CN" altLang="en-US" sz="2100" dirty="0">
                  <a:solidFill>
                    <a:prstClr val="black"/>
                  </a:solidFill>
                  <a:latin typeface="+mn-lt"/>
                  <a:ea typeface="微软雅黑" panose="020B0503020204020204" pitchFamily="34"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4127" y="5635405"/>
                <a:ext cx="10081120" cy="1022627"/>
              </a:xfrm>
              <a:prstGeom prst="rect">
                <a:avLst/>
              </a:prstGeom>
              <a:blipFill rotWithShape="1">
                <a:blip r:embed="rId9"/>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039814619"/>
              </p:ext>
            </p:extLst>
          </p:nvPr>
        </p:nvGraphicFramePr>
        <p:xfrm>
          <a:off x="5232657" y="1357687"/>
          <a:ext cx="339803" cy="478556"/>
        </p:xfrm>
        <a:graphic>
          <a:graphicData uri="http://schemas.openxmlformats.org/presentationml/2006/ole">
            <mc:AlternateContent xmlns:mc="http://schemas.openxmlformats.org/markup-compatibility/2006">
              <mc:Choice xmlns:v="urn:schemas-microsoft-com:vml" Requires="v">
                <p:oleObj spid="_x0000_s12310" name="公式" r:id="rId10" imgW="190440" imgH="228600" progId="Equation.KSEE3">
                  <p:embed/>
                </p:oleObj>
              </mc:Choice>
              <mc:Fallback>
                <p:oleObj name="公式" r:id="rId10" imgW="190440" imgH="228600" progId="Equation.KSEE3">
                  <p:embed/>
                  <p:pic>
                    <p:nvPicPr>
                      <p:cNvPr id="0" name=""/>
                      <p:cNvPicPr>
                        <a:picLocks noChangeAspect="1" noChangeArrowheads="1"/>
                      </p:cNvPicPr>
                      <p:nvPr/>
                    </p:nvPicPr>
                    <p:blipFill>
                      <a:blip r:embed="rId11"/>
                      <a:srcRect/>
                      <a:stretch>
                        <a:fillRect/>
                      </a:stretch>
                    </p:blipFill>
                    <p:spPr bwMode="auto">
                      <a:xfrm>
                        <a:off x="5232657" y="1357687"/>
                        <a:ext cx="339803" cy="478556"/>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34312019"/>
              </p:ext>
            </p:extLst>
          </p:nvPr>
        </p:nvGraphicFramePr>
        <p:xfrm>
          <a:off x="5709295" y="1336891"/>
          <a:ext cx="319254" cy="481731"/>
        </p:xfrm>
        <a:graphic>
          <a:graphicData uri="http://schemas.openxmlformats.org/presentationml/2006/ole">
            <mc:AlternateContent xmlns:mc="http://schemas.openxmlformats.org/markup-compatibility/2006">
              <mc:Choice xmlns:v="urn:schemas-microsoft-com:vml" Requires="v">
                <p:oleObj spid="_x0000_s12311" name="公式" r:id="rId12" imgW="177480" imgH="228600" progId="Equation.KSEE3">
                  <p:embed/>
                </p:oleObj>
              </mc:Choice>
              <mc:Fallback>
                <p:oleObj name="公式" r:id="rId12" imgW="177480" imgH="228600" progId="Equation.KSEE3">
                  <p:embed/>
                  <p:pic>
                    <p:nvPicPr>
                      <p:cNvPr id="0" name=""/>
                      <p:cNvPicPr>
                        <a:picLocks noChangeAspect="1" noChangeArrowheads="1"/>
                      </p:cNvPicPr>
                      <p:nvPr/>
                    </p:nvPicPr>
                    <p:blipFill>
                      <a:blip r:embed="rId13"/>
                      <a:srcRect/>
                      <a:stretch>
                        <a:fillRect/>
                      </a:stretch>
                    </p:blipFill>
                    <p:spPr bwMode="auto">
                      <a:xfrm>
                        <a:off x="5709295" y="1336891"/>
                        <a:ext cx="319254" cy="481731"/>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14813889"/>
              </p:ext>
            </p:extLst>
          </p:nvPr>
        </p:nvGraphicFramePr>
        <p:xfrm>
          <a:off x="3018308" y="2090692"/>
          <a:ext cx="339725" cy="477838"/>
        </p:xfrm>
        <a:graphic>
          <a:graphicData uri="http://schemas.openxmlformats.org/presentationml/2006/ole">
            <mc:AlternateContent xmlns:mc="http://schemas.openxmlformats.org/markup-compatibility/2006">
              <mc:Choice xmlns:v="urn:schemas-microsoft-com:vml" Requires="v">
                <p:oleObj spid="_x0000_s12312" name="公式" r:id="rId14" imgW="190440" imgH="228600" progId="Equation.KSEE3">
                  <p:embed/>
                </p:oleObj>
              </mc:Choice>
              <mc:Fallback>
                <p:oleObj name="公式" r:id="rId14" imgW="190440" imgH="228600"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8308" y="2090692"/>
                        <a:ext cx="3397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15946985"/>
              </p:ext>
            </p:extLst>
          </p:nvPr>
        </p:nvGraphicFramePr>
        <p:xfrm>
          <a:off x="3358033" y="2974027"/>
          <a:ext cx="319088" cy="481013"/>
        </p:xfrm>
        <a:graphic>
          <a:graphicData uri="http://schemas.openxmlformats.org/presentationml/2006/ole">
            <mc:AlternateContent xmlns:mc="http://schemas.openxmlformats.org/markup-compatibility/2006">
              <mc:Choice xmlns:v="urn:schemas-microsoft-com:vml" Requires="v">
                <p:oleObj spid="_x0000_s12313" name="公式" r:id="rId16" imgW="177480" imgH="228600" progId="Equation.KSEE3">
                  <p:embed/>
                </p:oleObj>
              </mc:Choice>
              <mc:Fallback>
                <p:oleObj name="公式" r:id="rId16" imgW="177480" imgH="228600"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8033" y="2974027"/>
                        <a:ext cx="3190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72019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1384127" y="2053702"/>
                <a:ext cx="10081120" cy="1053789"/>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根据负载角加速度最大原则，令</a:t>
                </a:r>
                <a14:m>
                  <m:oMath xmlns:m="http://schemas.openxmlformats.org/officeDocument/2006/math">
                    <m:f>
                      <m:fPr>
                        <m:ctrlPr>
                          <a:rPr lang="zh-CN" altLang="zh-CN" sz="2100" i="1">
                            <a:latin typeface="Cambria Math" panose="02040503050406030204" pitchFamily="18" charset="0"/>
                          </a:rPr>
                        </m:ctrlPr>
                      </m:fPr>
                      <m:num>
                        <m:r>
                          <m:rPr>
                            <m:nor/>
                          </m:rPr>
                          <a:rPr lang="en-US" altLang="zh-CN" sz="2100"/>
                          <m:t>∂</m:t>
                        </m:r>
                        <m:sSub>
                          <m:sSubPr>
                            <m:ctrlPr>
                              <a:rPr lang="zh-CN" altLang="zh-CN" sz="2100" i="1">
                                <a:latin typeface="Cambria Math" panose="02040503050406030204" pitchFamily="18" charset="0"/>
                              </a:rPr>
                            </m:ctrlPr>
                          </m:sSubPr>
                          <m:e>
                            <m:limUpp>
                              <m:limUppPr>
                                <m:ctrlPr>
                                  <a:rPr lang="zh-CN" altLang="zh-CN" sz="2100" i="1">
                                    <a:latin typeface="Cambria Math" panose="02040503050406030204" pitchFamily="18" charset="0"/>
                                  </a:rPr>
                                </m:ctrlPr>
                              </m:limUppPr>
                              <m:e>
                                <m:r>
                                  <a:rPr lang="en-US" altLang="zh-CN" sz="2100" i="1">
                                    <a:latin typeface="Cambria Math"/>
                                  </a:rPr>
                                  <m:t>𝜃</m:t>
                                </m:r>
                              </m:e>
                              <m:lim>
                                <m:r>
                                  <m:rPr>
                                    <m:nor/>
                                  </m:rPr>
                                  <a:rPr lang="en-US" altLang="zh-CN" sz="2100"/>
                                  <m:t>‥</m:t>
                                </m:r>
                              </m:lim>
                            </m:limUpp>
                          </m:e>
                          <m:sub>
                            <m:r>
                              <m:rPr>
                                <m:sty m:val="p"/>
                              </m:rPr>
                              <a:rPr lang="en-US" altLang="zh-CN" sz="2100">
                                <a:latin typeface="Cambria Math"/>
                              </a:rPr>
                              <m:t>L</m:t>
                            </m:r>
                          </m:sub>
                        </m:sSub>
                      </m:num>
                      <m:den>
                        <m:r>
                          <m:rPr>
                            <m:nor/>
                          </m:rPr>
                          <a:rPr lang="en-US" altLang="zh-CN" sz="2100"/>
                          <m:t>∂</m:t>
                        </m:r>
                        <m:r>
                          <a:rPr lang="en-US" altLang="zh-CN" sz="2100" i="1">
                            <a:latin typeface="Cambria Math"/>
                          </a:rPr>
                          <m:t>𝑖</m:t>
                        </m:r>
                      </m:den>
                    </m:f>
                  </m:oMath>
                </a14:m>
                <a:r>
                  <a:rPr lang="en-US" altLang="zh-CN" sz="2100" dirty="0">
                    <a:latin typeface="Times New Roman" pitchFamily="18" charset="0"/>
                    <a:cs typeface="Times New Roman"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Choice>
        <mc:Fallback xmlns="">
          <p:sp>
            <p:nvSpPr>
              <p:cNvPr id="8" name="TextBox 7"/>
              <p:cNvSpPr txBox="1">
                <a:spLocks noRot="1" noChangeAspect="1" noMove="1" noResize="1" noEditPoints="1" noAdjustHandles="1" noChangeArrowheads="1" noChangeShapeType="1" noTextEdit="1"/>
              </p:cNvSpPr>
              <p:nvPr/>
            </p:nvSpPr>
            <p:spPr>
              <a:xfrm>
                <a:off x="1384127" y="2053702"/>
                <a:ext cx="10081120" cy="10537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02306" y="3065717"/>
                <a:ext cx="10081120" cy="1188570"/>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den>
                      </m:f>
                      <m:r>
                        <a:rPr lang="en-US" altLang="zh-CN" sz="2400">
                          <a:latin typeface="Cambria Math"/>
                        </a:rPr>
                        <m:t>+</m:t>
                      </m:r>
                      <m:rad>
                        <m:radPr>
                          <m:degHide m:val="on"/>
                          <m:ctrlPr>
                            <a:rPr lang="zh-CN" altLang="zh-CN" sz="2400" i="1">
                              <a:latin typeface="Cambria Math" panose="02040503050406030204" pitchFamily="18" charset="0"/>
                            </a:rPr>
                          </m:ctrlPr>
                        </m:radPr>
                        <m:deg/>
                        <m:e>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den>
                                  </m:f>
                                </m:e>
                              </m:d>
                            </m:e>
                            <m:sup>
                              <m:r>
                                <a:rPr lang="en-US" altLang="zh-CN" sz="2400">
                                  <a:latin typeface="Cambria Math"/>
                                </a:rPr>
                                <m:t>2</m:t>
                              </m:r>
                            </m:sup>
                          </m:sSup>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den>
                          </m:f>
                        </m:e>
                      </m:rad>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02306" y="3065717"/>
                <a:ext cx="10081120" cy="1188570"/>
              </a:xfrm>
              <a:prstGeom prst="rect">
                <a:avLst/>
              </a:prstGeom>
              <a:blipFill>
                <a:blip r:embed="rId5"/>
                <a:stretch>
                  <a:fillRect/>
                </a:stretch>
              </a:blipFill>
            </p:spPr>
            <p:txBody>
              <a:bodyPr/>
              <a:lstStyle/>
              <a:p>
                <a:r>
                  <a:rPr lang="zh-CN" altLang="en-US">
                    <a:noFill/>
                  </a:rPr>
                  <a:t> </a:t>
                </a:r>
              </a:p>
            </p:txBody>
          </p:sp>
        </mc:Fallback>
      </mc:AlternateContent>
      <p:sp>
        <p:nvSpPr>
          <p:cNvPr id="10" name="TextBox 9"/>
          <p:cNvSpPr txBox="1"/>
          <p:nvPr/>
        </p:nvSpPr>
        <p:spPr>
          <a:xfrm>
            <a:off x="1384127" y="4254287"/>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若不计摩擦，即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LF</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AlternateContent xmlns:mc="http://schemas.openxmlformats.org/markup-compatibility/2006" xmlns:a14="http://schemas.microsoft.com/office/drawing/2010/main">
        <mc:Choice Requires="a14">
          <p:sp>
            <p:nvSpPr>
              <p:cNvPr id="11" name="TextBox 10"/>
              <p:cNvSpPr txBox="1"/>
              <p:nvPr/>
            </p:nvSpPr>
            <p:spPr>
              <a:xfrm>
                <a:off x="1280831" y="4797062"/>
                <a:ext cx="10081120" cy="84892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rad>
                        <m:radPr>
                          <m:degHide m:val="on"/>
                          <m:ctrlPr>
                            <a:rPr lang="zh-CN" altLang="zh-CN" sz="2400" i="1">
                              <a:latin typeface="Cambria Math" panose="02040503050406030204" pitchFamily="18" charset="0"/>
                            </a:rPr>
                          </m:ctrlPr>
                        </m:radPr>
                        <m:deg/>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e>
                      </m:rad>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280831" y="4797062"/>
                <a:ext cx="10081120" cy="848926"/>
              </a:xfrm>
              <a:prstGeom prst="rect">
                <a:avLst/>
              </a:prstGeom>
              <a:blipFill>
                <a:blip r:embed="rId6"/>
                <a:stretch>
                  <a:fillRect/>
                </a:stretch>
              </a:blipFill>
            </p:spPr>
            <p:txBody>
              <a:bodyPr/>
              <a:lstStyle/>
              <a:p>
                <a:r>
                  <a:rPr lang="zh-CN" altLang="en-US">
                    <a:noFill/>
                  </a:rPr>
                  <a:t> </a:t>
                </a:r>
              </a:p>
            </p:txBody>
          </p:sp>
        </mc:Fallback>
      </mc:AlternateContent>
      <p:sp>
        <p:nvSpPr>
          <p:cNvPr id="14" name="矩形 2">
            <a:extLst>
              <a:ext uri="{FF2B5EF4-FFF2-40B4-BE49-F238E27FC236}">
                <a16:creationId xmlns:a16="http://schemas.microsoft.com/office/drawing/2014/main" id="{7F07C4FC-9C6B-2043-B678-CCD808E936D5}"/>
              </a:ext>
            </a:extLst>
          </p:cNvPr>
          <p:cNvSpPr>
            <a:spLocks noChangeArrowheads="1"/>
          </p:cNvSpPr>
          <p:nvPr/>
        </p:nvSpPr>
        <p:spPr bwMode="auto">
          <a:xfrm>
            <a:off x="376015" y="5343246"/>
            <a:ext cx="12097344" cy="148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lnSpc>
                <a:spcPct val="150000"/>
              </a:lnSpc>
              <a:spcBef>
                <a:spcPct val="0"/>
              </a:spcBef>
              <a:buClrTx/>
              <a:buSzTx/>
              <a:buFontTx/>
              <a:buNone/>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上式表明，得到传动装置总传动比</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的最佳值的时刻就是</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换算到电动机轴上的转动惯量正好等于电动机转子的转动惯量</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的时刻，此时，电动机的输出转矩一半用于加速负载，一半用于加速电动机转子，达到了惯性负载和转矩的最佳匹配。</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8A4A5B-AF54-E643-B18E-479D616B1AAB}"/>
                  </a:ext>
                </a:extLst>
              </p:cNvPr>
              <p:cNvSpPr txBox="1"/>
              <p:nvPr/>
            </p:nvSpPr>
            <p:spPr>
              <a:xfrm>
                <a:off x="1252202" y="559712"/>
                <a:ext cx="10081120" cy="92721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m:rPr>
                          <m:nor/>
                        </m:rPr>
                        <a:rPr lang="en-US" altLang="zh-CN" sz="2400" i="1"/>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r>
                            <a:rPr lang="en-US" altLang="zh-CN" sz="2400" i="1">
                              <a:latin typeface="Cambria Math"/>
                            </a:rPr>
                            <m:t>𝑖</m:t>
                          </m:r>
                        </m:den>
                      </m:f>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m</m:t>
                          </m:r>
                        </m:sub>
                      </m:sSub>
                      <m:r>
                        <a:rPr lang="en-US" altLang="zh-CN" sz="2400">
                          <a:latin typeface="Cambria Math"/>
                        </a:rPr>
                        <m:t>=</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r>
                            <a:rPr lang="en-US" altLang="zh-CN" sz="2400">
                              <a:latin typeface="Cambria Math"/>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num>
                            <m:den>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den>
                          </m:f>
                        </m:e>
                      </m:d>
                      <m:r>
                        <a:rPr lang="en-US" altLang="zh-CN" sz="2400" i="1">
                          <a:latin typeface="Cambria Math"/>
                        </a:rPr>
                        <m:t>𝑖</m:t>
                      </m:r>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m:t>‥</m:t>
                              </m:r>
                            </m:lim>
                          </m:limUpp>
                        </m:e>
                        <m:sub>
                          <m:r>
                            <m:rPr>
                              <m:sty m:val="p"/>
                            </m:rPr>
                            <a:rPr lang="en-US" altLang="zh-CN" sz="2400">
                              <a:latin typeface="Cambria Math"/>
                            </a:rPr>
                            <m:t>L</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72</m:t>
                      </m:r>
                      <m:r>
                        <m:rPr>
                          <m:nor/>
                        </m:rPr>
                        <a:rPr lang="en-US" altLang="zh-CN" sz="2400"/>
                        <m:t>)</m:t>
                      </m:r>
                    </m:oMath>
                  </m:oMathPara>
                </a14:m>
                <a:endParaRPr lang="zh-CN" altLang="zh-CN" sz="2400" dirty="0"/>
              </a:p>
            </p:txBody>
          </p:sp>
        </mc:Choice>
        <mc:Fallback xmlns="">
          <p:sp>
            <p:nvSpPr>
              <p:cNvPr id="13" name="TextBox 12">
                <a:extLst>
                  <a:ext uri="{FF2B5EF4-FFF2-40B4-BE49-F238E27FC236}">
                    <a16:creationId xmlns:a16="http://schemas.microsoft.com/office/drawing/2014/main" id="{CE8A4A5B-AF54-E643-B18E-479D616B1AAB}"/>
                  </a:ext>
                </a:extLst>
              </p:cNvPr>
              <p:cNvSpPr txBox="1">
                <a:spLocks noRot="1" noChangeAspect="1" noMove="1" noResize="1" noEditPoints="1" noAdjustHandles="1" noChangeArrowheads="1" noChangeShapeType="1" noTextEdit="1"/>
              </p:cNvSpPr>
              <p:nvPr/>
            </p:nvSpPr>
            <p:spPr>
              <a:xfrm>
                <a:off x="1252202" y="559712"/>
                <a:ext cx="10081120" cy="9272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3">
                <a:extLst>
                  <a:ext uri="{FF2B5EF4-FFF2-40B4-BE49-F238E27FC236}">
                    <a16:creationId xmlns:a16="http://schemas.microsoft.com/office/drawing/2014/main" id="{13E4A2AB-A210-2940-B117-E0FC2AB7F39D}"/>
                  </a:ext>
                </a:extLst>
              </p:cNvPr>
              <p:cNvSpPr txBox="1"/>
              <p:nvPr/>
            </p:nvSpPr>
            <p:spPr>
              <a:xfrm>
                <a:off x="2777630" y="1325722"/>
                <a:ext cx="10081120" cy="1022627"/>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sSub>
                      <m:sSubPr>
                        <m:ctrlPr>
                          <a:rPr lang="zh-CN" altLang="zh-CN" sz="2400" i="1">
                            <a:latin typeface="Cambria Math" panose="02040503050406030204" pitchFamily="18" charset="0"/>
                          </a:rPr>
                        </m:ctrlPr>
                      </m:sSubPr>
                      <m:e>
                        <m:limUpp>
                          <m:limUppPr>
                            <m:ctrlPr>
                              <a:rPr lang="zh-CN" altLang="zh-CN" sz="2400" i="1">
                                <a:latin typeface="Cambria Math" panose="02040503050406030204" pitchFamily="18" charset="0"/>
                              </a:rPr>
                            </m:ctrlPr>
                          </m:limUppPr>
                          <m:e>
                            <m:r>
                              <a:rPr lang="en-US" altLang="zh-CN" sz="2400" i="1">
                                <a:latin typeface="Cambria Math"/>
                              </a:rPr>
                              <m:t>𝜃</m:t>
                            </m:r>
                          </m:e>
                          <m:lim>
                            <m:r>
                              <m:rPr>
                                <m:nor/>
                              </m:rPr>
                              <a:rPr lang="en-US" altLang="zh-CN" sz="2400">
                                <a:latin typeface="+mn-lt"/>
                              </a:rPr>
                              <m:t>‥</m:t>
                            </m:r>
                          </m:lim>
                        </m:limUpp>
                      </m:e>
                      <m:sub>
                        <m:r>
                          <m:rPr>
                            <m:sty m:val="p"/>
                          </m:rPr>
                          <a:rPr lang="en-US" altLang="zh-CN" sz="2400">
                            <a:latin typeface="Cambria Math"/>
                          </a:rPr>
                          <m:t>m</m:t>
                        </m:r>
                      </m:sub>
                    </m:sSub>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m</m:t>
                            </m:r>
                          </m:sub>
                        </m:sSub>
                        <m:r>
                          <a:rPr lang="en-US" altLang="zh-CN" sz="2400" i="1">
                            <a:latin typeface="Cambria Math"/>
                          </a:rPr>
                          <m:t>𝑖</m:t>
                        </m:r>
                        <m:r>
                          <m:rPr>
                            <m:nor/>
                          </m:rPr>
                          <a:rPr lang="en-US" altLang="zh-CN" sz="2400" i="1">
                            <a:latin typeface="+mn-lt"/>
                          </a:rPr>
                          <m:t>−</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LF</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i="1" dirty="0">
                    <a:latin typeface="+mn-lt"/>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a:rPr>
                          <m:t>𝑖</m:t>
                        </m:r>
                        <m:sSub>
                          <m:sSubPr>
                            <m:ctrlPr>
                              <a:rPr lang="zh-CN" altLang="zh-CN" sz="2400" i="1">
                                <a:latin typeface="Cambria Math" panose="02040503050406030204" pitchFamily="18" charset="0"/>
                              </a:rPr>
                            </m:ctrlPr>
                          </m:sSubPr>
                          <m:e>
                            <m:r>
                              <a:rPr lang="en-US" altLang="zh-CN" sz="2400" i="1">
                                <a:latin typeface="Cambria Math"/>
                              </a:rPr>
                              <m:t>𝑇</m:t>
                            </m:r>
                          </m:e>
                          <m:sub>
                            <m:r>
                              <m:rPr>
                                <m:sty m:val="p"/>
                              </m:rPr>
                              <a:rPr lang="en-US" altLang="zh-CN" sz="2400">
                                <a:latin typeface="Cambria Math"/>
                              </a:rPr>
                              <m:t>a</m:t>
                            </m:r>
                          </m:sub>
                        </m:sSub>
                      </m:num>
                      <m:den>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m</m:t>
                            </m:r>
                          </m:sub>
                        </m:sSub>
                        <m:sSup>
                          <m:sSupPr>
                            <m:ctrlPr>
                              <a:rPr lang="zh-CN" altLang="zh-CN" sz="2400" i="1">
                                <a:latin typeface="Cambria Math" panose="02040503050406030204" pitchFamily="18" charset="0"/>
                              </a:rPr>
                            </m:ctrlPr>
                          </m:sSupPr>
                          <m:e>
                            <m:r>
                              <a:rPr lang="en-US" altLang="zh-CN" sz="2400" i="1">
                                <a:latin typeface="Cambria Math"/>
                              </a:rPr>
                              <m:t>𝑖</m:t>
                            </m:r>
                          </m:e>
                          <m:sup>
                            <m:r>
                              <a:rPr lang="en-US" altLang="zh-CN" sz="2400">
                                <a:latin typeface="Cambria Math"/>
                              </a:rPr>
                              <m:t>2</m:t>
                            </m:r>
                          </m:sup>
                        </m:sSup>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𝐽</m:t>
                            </m:r>
                          </m:e>
                          <m:sub>
                            <m:r>
                              <m:rPr>
                                <m:sty m:val="p"/>
                              </m:rPr>
                              <a:rPr lang="en-US" altLang="zh-CN" sz="2400">
                                <a:latin typeface="Cambria Math"/>
                              </a:rPr>
                              <m:t>L</m:t>
                            </m:r>
                          </m:sub>
                        </m:sSub>
                      </m:den>
                    </m:f>
                  </m:oMath>
                </a14:m>
                <a:r>
                  <a:rPr lang="en-US" altLang="zh-CN" sz="2400" dirty="0">
                    <a:latin typeface="+mn-lt"/>
                  </a:rPr>
                  <a:t>          (2</a:t>
                </a:r>
                <a:r>
                  <a:rPr lang="en-US" altLang="zh-CN" sz="2400" i="1" dirty="0">
                    <a:latin typeface="+mn-lt"/>
                  </a:rPr>
                  <a:t>-</a:t>
                </a:r>
                <a:r>
                  <a:rPr lang="en-US" altLang="zh-CN" sz="2400" dirty="0">
                    <a:latin typeface="+mn-lt"/>
                  </a:rPr>
                  <a:t>73)</a:t>
                </a:r>
                <a:endParaRPr lang="zh-CN" altLang="en-US" sz="2100" dirty="0">
                  <a:solidFill>
                    <a:prstClr val="black"/>
                  </a:solidFill>
                  <a:latin typeface="+mn-lt"/>
                  <a:ea typeface="微软雅黑" panose="020B0503020204020204" pitchFamily="34" charset="-122"/>
                  <a:cs typeface="Times New Roman" panose="02020603050405020304" pitchFamily="18" charset="0"/>
                </a:endParaRPr>
              </a:p>
            </p:txBody>
          </p:sp>
        </mc:Choice>
        <mc:Fallback xmlns="">
          <p:sp>
            <p:nvSpPr>
              <p:cNvPr id="18" name="TextBox 13">
                <a:extLst>
                  <a:ext uri="{FF2B5EF4-FFF2-40B4-BE49-F238E27FC236}">
                    <a16:creationId xmlns:a16="http://schemas.microsoft.com/office/drawing/2014/main" id="{13E4A2AB-A210-2940-B117-E0FC2AB7F39D}"/>
                  </a:ext>
                </a:extLst>
              </p:cNvPr>
              <p:cNvSpPr txBox="1">
                <a:spLocks noRot="1" noChangeAspect="1" noMove="1" noResize="1" noEditPoints="1" noAdjustHandles="1" noChangeArrowheads="1" noChangeShapeType="1" noTextEdit="1"/>
              </p:cNvSpPr>
              <p:nvPr/>
            </p:nvSpPr>
            <p:spPr>
              <a:xfrm>
                <a:off x="2777630" y="1325722"/>
                <a:ext cx="10081120" cy="102262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97904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316807" y="149419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齿轮传动链的级数和各级传动比的分配</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11871" y="2078494"/>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虽然周转轮系可以满足总传动比的要求，且结构紧凑，但由于效率等原因，</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常用多级圆柱齿轮传动副串联组成齿轮系</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。齿轮副级数的确定和各级传动比的分配，按以下三种不同原则进行。</a:t>
            </a:r>
          </a:p>
        </p:txBody>
      </p:sp>
    </p:spTree>
    <p:extLst>
      <p:ext uri="{BB962C8B-B14F-4D97-AF65-F5344CB8AC3E}">
        <p14:creationId xmlns:p14="http://schemas.microsoft.com/office/powerpoint/2010/main" val="20594900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最小等效转动惯量原则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905204"/>
            <a:ext cx="6485407"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电动机驱动的二级齿轮传动系统如图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所示。假定各主动小齿轮具有相同的转动惯量</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，轴与轴承转动惯量不计，各齿轮均为实心圆柱体，且齿宽和材料均相同，效率为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p:sp>
        <p:nvSpPr>
          <p:cNvPr id="10" name="TextBox 9"/>
          <p:cNvSpPr txBox="1"/>
          <p:nvPr/>
        </p:nvSpPr>
        <p:spPr>
          <a:xfrm>
            <a:off x="1384127" y="132090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小功率传动装置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1" name="TextBox 10"/>
              <p:cNvSpPr txBox="1"/>
              <p:nvPr/>
            </p:nvSpPr>
            <p:spPr>
              <a:xfrm>
                <a:off x="1389063" y="3941570"/>
                <a:ext cx="6500905" cy="51024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𝑖</m:t>
                          </m:r>
                        </m:e>
                        <m:sub>
                          <m:r>
                            <a:rPr lang="en-US" altLang="zh-CN" sz="2400">
                              <a:highlight>
                                <a:srgbClr val="FFFF00"/>
                              </a:highlight>
                              <a:latin typeface="Cambria Math"/>
                            </a:rPr>
                            <m:t>2</m:t>
                          </m:r>
                        </m:sub>
                      </m:sSub>
                      <m:r>
                        <a:rPr lang="en-US" altLang="zh-CN" sz="2400">
                          <a:highlight>
                            <a:srgbClr val="FFFF00"/>
                          </a:highlight>
                          <a:latin typeface="Cambria Math"/>
                        </a:rPr>
                        <m:t>≈</m:t>
                      </m:r>
                      <m:sSubSup>
                        <m:sSubSupPr>
                          <m:ctrlPr>
                            <a:rPr lang="zh-CN" altLang="zh-CN" sz="2400" i="1">
                              <a:highlight>
                                <a:srgbClr val="FFFF00"/>
                              </a:highlight>
                              <a:latin typeface="Cambria Math" panose="02040503050406030204" pitchFamily="18" charset="0"/>
                            </a:rPr>
                          </m:ctrlPr>
                        </m:sSubSupPr>
                        <m:e>
                          <m:r>
                            <a:rPr lang="en-US" altLang="zh-CN" sz="2400" i="1">
                              <a:highlight>
                                <a:srgbClr val="FFFF00"/>
                              </a:highlight>
                              <a:latin typeface="Cambria Math"/>
                            </a:rPr>
                            <m:t>𝑖</m:t>
                          </m:r>
                        </m:e>
                        <m:sub>
                          <m:r>
                            <a:rPr lang="en-US" altLang="zh-CN" sz="2400">
                              <a:highlight>
                                <a:srgbClr val="FFFF00"/>
                              </a:highlight>
                              <a:latin typeface="Cambria Math"/>
                            </a:rPr>
                            <m:t>1</m:t>
                          </m:r>
                        </m:sub>
                        <m:sup>
                          <m:r>
                            <a:rPr lang="en-US" altLang="zh-CN" sz="2400">
                              <a:highlight>
                                <a:srgbClr val="FFFF00"/>
                              </a:highlight>
                              <a:latin typeface="Cambria Math"/>
                            </a:rPr>
                            <m:t>2</m:t>
                          </m:r>
                        </m:sup>
                      </m:sSubSup>
                      <m:r>
                        <m:rPr>
                          <m:nor/>
                        </m:rPr>
                        <a:rPr lang="en-US" altLang="zh-CN" sz="2400">
                          <a:highlight>
                            <a:srgbClr val="FFFF00"/>
                          </a:highlight>
                        </a:rPr>
                        <m:t>/</m:t>
                      </m:r>
                      <m:rad>
                        <m:radPr>
                          <m:degHide m:val="on"/>
                          <m:ctrlPr>
                            <a:rPr lang="zh-CN" altLang="zh-CN" sz="2400" i="1">
                              <a:highlight>
                                <a:srgbClr val="FFFF00"/>
                              </a:highlight>
                              <a:latin typeface="Cambria Math" panose="02040503050406030204" pitchFamily="18" charset="0"/>
                            </a:rPr>
                          </m:ctrlPr>
                        </m:radPr>
                        <m:deg/>
                        <m:e>
                          <m:r>
                            <a:rPr lang="en-US" altLang="zh-CN" sz="2400">
                              <a:highlight>
                                <a:srgbClr val="FFFF00"/>
                              </a:highlight>
                              <a:latin typeface="Cambria Math"/>
                            </a:rPr>
                            <m:t>2</m:t>
                          </m:r>
                        </m:e>
                      </m:rad>
                      <m:r>
                        <m:rPr>
                          <m:nor/>
                        </m:rPr>
                        <a:rPr lang="en-US" altLang="zh-CN" sz="2400" b="0" i="0" smtClean="0">
                          <a:highlight>
                            <a:srgbClr val="FFFF00"/>
                          </a:highlight>
                        </a:rPr>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74</m:t>
                      </m:r>
                      <m:r>
                        <m:rPr>
                          <m:nor/>
                        </m:rPr>
                        <a:rPr lang="en-US" altLang="zh-CN" sz="2400"/>
                        <m:t>)</m:t>
                      </m:r>
                    </m:oMath>
                  </m:oMathPara>
                </a14:m>
                <a:endParaRPr lang="zh-CN" altLang="zh-C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89063" y="3941570"/>
                <a:ext cx="6500905" cy="5102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96812" y="4451814"/>
                <a:ext cx="6493156" cy="705361"/>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或</a:t>
                </a:r>
                <a14:m>
                  <m:oMath xmlns:m="http://schemas.openxmlformats.org/officeDocument/2006/math">
                    <m:r>
                      <a:rPr lang="en-US" altLang="zh-CN" sz="2400" i="1">
                        <a:latin typeface="Cambria Math"/>
                      </a:rPr>
                      <m:t>𝑖</m:t>
                    </m:r>
                  </m:oMath>
                </a14:m>
                <a:r>
                  <a:rPr lang="en-US" altLang="zh-CN" sz="2400" baseline="-25000" dirty="0"/>
                  <a:t>1</a:t>
                </a:r>
                <a:r>
                  <a:rPr lang="en-US" altLang="zh-CN" sz="2400" i="1" dirty="0"/>
                  <a:t>=</a:t>
                </a:r>
                <a:r>
                  <a:rPr lang="en-US" altLang="zh-CN" sz="2400" dirty="0"/>
                  <a:t>(</a:t>
                </a:r>
                <a14:m>
                  <m:oMath xmlns:m="http://schemas.openxmlformats.org/officeDocument/2006/math">
                    <m:rad>
                      <m:radPr>
                        <m:degHide m:val="on"/>
                        <m:ctrlPr>
                          <a:rPr lang="zh-CN" altLang="zh-CN" sz="2400" i="1">
                            <a:latin typeface="Cambria Math" panose="02040503050406030204" pitchFamily="18" charset="0"/>
                          </a:rPr>
                        </m:ctrlPr>
                      </m:radPr>
                      <m:deg/>
                      <m:e>
                        <m:r>
                          <a:rPr lang="en-US" altLang="zh-CN" sz="2400">
                            <a:latin typeface="Cambria Math"/>
                          </a:rPr>
                          <m:t>2</m:t>
                        </m:r>
                      </m:e>
                    </m:rad>
                  </m:oMath>
                </a14:m>
                <a:r>
                  <a:rPr lang="en-US" altLang="zh-CN" sz="2400" i="1" dirty="0"/>
                  <a:t>i</a:t>
                </a:r>
                <a:r>
                  <a:rPr lang="en-US" altLang="zh-CN" sz="2400" dirty="0"/>
                  <a:t>)</a:t>
                </a:r>
                <a:r>
                  <a:rPr lang="en-US" altLang="zh-CN" sz="2400" baseline="30000" dirty="0"/>
                  <a:t>1</a:t>
                </a:r>
                <a:r>
                  <a:rPr lang="en-US" altLang="zh-CN" sz="2400" i="1" baseline="30000" dirty="0"/>
                  <a:t>/</a:t>
                </a:r>
                <a:r>
                  <a:rPr lang="en-US" altLang="zh-CN" sz="2400" baseline="30000" dirty="0"/>
                  <a:t>3          </a:t>
                </a:r>
                <a:r>
                  <a:rPr lang="en-US" altLang="zh-CN" sz="2400" dirty="0"/>
                  <a:t>(2</a:t>
                </a:r>
                <a:r>
                  <a:rPr lang="en-US" altLang="zh-CN" sz="2400" i="1" dirty="0"/>
                  <a:t>-</a:t>
                </a:r>
                <a:r>
                  <a:rPr lang="en-US" altLang="zh-CN" sz="2400" dirty="0"/>
                  <a:t>75)</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96812" y="4451814"/>
                <a:ext cx="6493156" cy="705361"/>
              </a:xfrm>
              <a:prstGeom prst="rect">
                <a:avLst/>
              </a:prstGeom>
              <a:blipFill rotWithShape="1">
                <a:blip r:embed="rId5"/>
                <a:stretch>
                  <a:fillRect b="-8621"/>
                </a:stretch>
              </a:blipFill>
            </p:spPr>
            <p:txBody>
              <a:bodyPr/>
              <a:lstStyle/>
              <a:p>
                <a:r>
                  <a:rPr lang="zh-CN" altLang="en-US">
                    <a:noFill/>
                  </a:rPr>
                  <a:t> </a:t>
                </a:r>
              </a:p>
            </p:txBody>
          </p:sp>
        </mc:Fallback>
      </mc:AlternateContent>
      <p:sp>
        <p:nvSpPr>
          <p:cNvPr id="13" name="TextBox 12"/>
          <p:cNvSpPr txBox="1"/>
          <p:nvPr/>
        </p:nvSpPr>
        <p:spPr>
          <a:xfrm>
            <a:off x="1389063" y="5157175"/>
            <a:ext cx="648540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齿轮系中第一、二级齿轮副的传动比</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lvl="0" indent="531719">
              <a:lnSpc>
                <a:spcPct val="150000"/>
              </a:lnSpc>
            </a:pP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微软雅黑" pitchFamily="34" charset="-122"/>
                <a:ea typeface="微软雅黑"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齿轮系总传动比，</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4" name="2z32.jpg" descr="id:2147485425;FounderCES"/>
          <p:cNvPicPr/>
          <p:nvPr/>
        </p:nvPicPr>
        <p:blipFill>
          <a:blip r:embed="rId6"/>
          <a:stretch>
            <a:fillRect/>
          </a:stretch>
        </p:blipFill>
        <p:spPr>
          <a:xfrm>
            <a:off x="8013551" y="2464197"/>
            <a:ext cx="3816424" cy="2284640"/>
          </a:xfrm>
          <a:prstGeom prst="snip2DiagRect">
            <a:avLst/>
          </a:prstGeom>
          <a:solidFill>
            <a:srgbClr val="FFFFFF">
              <a:shade val="85000"/>
            </a:srgbClr>
          </a:solidFill>
          <a:ln w="88900" cap="sq">
            <a:solidFill>
              <a:srgbClr val="FFFFFF"/>
            </a:solidFill>
            <a:miter lim="800000"/>
          </a:ln>
          <a:effectLst>
            <a:outerShdw sx="1000" sy="1000" algn="tl" rotWithShape="0">
              <a:srgbClr val="000000"/>
            </a:outerShdw>
          </a:effectLst>
          <a:scene3d>
            <a:camera prst="orthographicFront"/>
            <a:lightRig rig="twoPt" dir="t">
              <a:rot lat="0" lon="0" rev="7200000"/>
            </a:lightRig>
          </a:scene3d>
          <a:sp3d>
            <a:bevelT w="25400" h="19050"/>
            <a:contourClr>
              <a:srgbClr val="FFFFFF"/>
            </a:contourClr>
          </a:sp3d>
        </p:spPr>
      </p:pic>
      <p:sp>
        <p:nvSpPr>
          <p:cNvPr id="18" name="TextBox 17"/>
          <p:cNvSpPr txBox="1"/>
          <p:nvPr/>
        </p:nvSpPr>
        <p:spPr>
          <a:xfrm>
            <a:off x="8013551" y="4912469"/>
            <a:ext cx="3816424"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2-32</a:t>
            </a:r>
            <a:r>
              <a:rPr lang="zh-CN" altLang="en-US" sz="1500" b="1" dirty="0">
                <a:latin typeface="+mn-ea"/>
              </a:rPr>
              <a:t>　电动机驱动的两级齿轮机构</a:t>
            </a:r>
          </a:p>
        </p:txBody>
      </p:sp>
      <p:sp>
        <p:nvSpPr>
          <p:cNvPr id="19" name="圆角矩形 18"/>
          <p:cNvSpPr/>
          <p:nvPr/>
        </p:nvSpPr>
        <p:spPr>
          <a:xfrm>
            <a:off x="1384127" y="736599"/>
            <a:ext cx="6485407" cy="597219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5946703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5"/>
          <p:cNvSpPr txBox="1"/>
          <p:nvPr/>
        </p:nvSpPr>
        <p:spPr>
          <a:xfrm>
            <a:off x="1388815" y="736005"/>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设动力滑台的质量为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，液压缸的刚度为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，粘性阻尼系数为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，外力为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。若不计动力滑台与支承之间的摩擦力，则系统可以简化为如图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所示的力学模型。由牛顿第二定律知，系统的运动方程为</a:t>
            </a:r>
          </a:p>
        </p:txBody>
      </p:sp>
      <mc:AlternateContent xmlns:mc="http://schemas.openxmlformats.org/markup-compatibility/2006" xmlns:a14="http://schemas.microsoft.com/office/drawing/2010/main">
        <mc:Choice Requires="a14">
          <p:sp>
            <p:nvSpPr>
              <p:cNvPr id="27" name="TextBox 26"/>
              <p:cNvSpPr txBox="1"/>
              <p:nvPr/>
            </p:nvSpPr>
            <p:spPr>
              <a:xfrm>
                <a:off x="1393379" y="2230300"/>
                <a:ext cx="10081120" cy="65137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a:rPr>
                        <m:t>𝑚</m:t>
                      </m:r>
                      <m:r>
                        <a:rPr lang="en-US" altLang="zh-CN" sz="2400" b="0" i="1" smtClean="0">
                          <a:latin typeface="Cambria Math"/>
                        </a:rPr>
                        <m:t>  </m:t>
                      </m:r>
                      <m:r>
                        <a:rPr lang="en-US" altLang="zh-CN" sz="2400">
                          <a:latin typeface="Cambria Math"/>
                        </a:rPr>
                        <m:t>+</m:t>
                      </m:r>
                      <m:r>
                        <a:rPr lang="en-US" altLang="zh-CN" sz="2400" i="1">
                          <a:latin typeface="Cambria Math"/>
                        </a:rPr>
                        <m:t>𝑐</m:t>
                      </m:r>
                      <m:r>
                        <a:rPr lang="en-US" altLang="zh-CN" sz="2400" b="0" i="1" smtClean="0">
                          <a:latin typeface="Cambria Math"/>
                        </a:rPr>
                        <m:t> </m:t>
                      </m:r>
                      <m:r>
                        <a:rPr lang="en-US" altLang="zh-CN" sz="2400">
                          <a:latin typeface="Cambria Math"/>
                        </a:rPr>
                        <m:t>+</m:t>
                      </m:r>
                      <m:r>
                        <a:rPr lang="en-US" altLang="zh-CN" sz="2400" i="1">
                          <a:latin typeface="Cambria Math"/>
                        </a:rPr>
                        <m:t>𝑘𝑥</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a:rPr lang="en-US" altLang="zh-CN" sz="2400">
                          <a:latin typeface="Cambria Math"/>
                        </a:rPr>
                        <m:t>=</m:t>
                      </m:r>
                      <m:r>
                        <a:rPr lang="en-US" altLang="zh-CN" sz="2400" i="1">
                          <a:latin typeface="Cambria Math"/>
                        </a:rPr>
                        <m:t>𝑓</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m:rPr>
                          <m:nor/>
                        </m:rPr>
                        <a:rPr lang="en-US" altLang="zh-CN" sz="2400" b="0" i="0" smtClean="0">
                          <a:latin typeface="Times New Roman" pitchFamily="18" charset="0"/>
                          <a:cs typeface="Times New Roman" pitchFamily="18" charset="0"/>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393379" y="2230300"/>
                <a:ext cx="10081120" cy="651372"/>
              </a:xfrm>
              <a:prstGeom prst="rect">
                <a:avLst/>
              </a:prstGeom>
              <a:blipFill rotWithShape="1">
                <a:blip r:embed="rId5"/>
                <a:stretch>
                  <a:fillRect/>
                </a:stretch>
              </a:blipFill>
            </p:spPr>
            <p:txBody>
              <a:bodyPr/>
              <a:lstStyle/>
              <a:p>
                <a:r>
                  <a:rPr lang="zh-CN" altLang="en-US">
                    <a:noFill/>
                  </a:rPr>
                  <a:t> </a:t>
                </a:r>
              </a:p>
            </p:txBody>
          </p:sp>
        </mc:Fallback>
      </mc:AlternateContent>
      <p:sp>
        <p:nvSpPr>
          <p:cNvPr id="29" name="TextBox 28"/>
          <p:cNvSpPr txBox="1"/>
          <p:nvPr/>
        </p:nvSpPr>
        <p:spPr>
          <a:xfrm>
            <a:off x="1384127" y="2881672"/>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对上式取拉氏变换，得到系统的传递函数</a:t>
            </a:r>
          </a:p>
        </p:txBody>
      </p:sp>
      <mc:AlternateContent xmlns:mc="http://schemas.openxmlformats.org/markup-compatibility/2006" xmlns:a14="http://schemas.microsoft.com/office/drawing/2010/main">
        <mc:Choice Requires="a14">
          <p:sp>
            <p:nvSpPr>
              <p:cNvPr id="31" name="TextBox 30"/>
              <p:cNvSpPr txBox="1"/>
              <p:nvPr/>
            </p:nvSpPr>
            <p:spPr>
              <a:xfrm>
                <a:off x="1393379" y="3406470"/>
                <a:ext cx="10081120" cy="1156703"/>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𝑚</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𝑐𝑠</m:t>
                          </m:r>
                          <m:r>
                            <a:rPr lang="en-US" altLang="zh-CN" sz="2400">
                              <a:latin typeface="Cambria Math"/>
                            </a:rPr>
                            <m:t>+</m:t>
                          </m:r>
                          <m:r>
                            <a:rPr lang="en-US" altLang="zh-CN" sz="2400" i="1">
                              <a:latin typeface="Cambria Math"/>
                            </a:rPr>
                            <m:t>𝑘</m:t>
                          </m:r>
                        </m:den>
                      </m:f>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2</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393379" y="3406470"/>
                <a:ext cx="10081120" cy="1156703"/>
              </a:xfrm>
              <a:prstGeom prst="rect">
                <a:avLst/>
              </a:prstGeom>
              <a:blipFill rotWithShape="1">
                <a:blip r:embed="rId6"/>
                <a:stretch>
                  <a:fillRect/>
                </a:stretch>
              </a:blipFill>
            </p:spPr>
            <p:txBody>
              <a:bodyPr/>
              <a:lstStyle/>
              <a:p>
                <a:r>
                  <a:rPr lang="zh-CN" altLang="en-US">
                    <a:noFill/>
                  </a:rPr>
                  <a:t> </a:t>
                </a:r>
              </a:p>
            </p:txBody>
          </p:sp>
        </mc:Fallback>
      </mc:AlternateContent>
      <p:sp>
        <p:nvSpPr>
          <p:cNvPr id="32" name="TextBox 31"/>
          <p:cNvSpPr txBox="1"/>
          <p:nvPr/>
        </p:nvSpPr>
        <p:spPr>
          <a:xfrm>
            <a:off x="1384127" y="5145255"/>
            <a:ext cx="7205488"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所示的单自由度隔振系统，同样可以得到与式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完全相同的运动方程和与式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完全相同的传递函数。二者皆为典型的二阶系统。</a:t>
            </a:r>
          </a:p>
        </p:txBody>
      </p:sp>
      <p:pic>
        <p:nvPicPr>
          <p:cNvPr id="33" name="2z2.jpg"/>
          <p:cNvPicPr/>
          <p:nvPr/>
        </p:nvPicPr>
        <p:blipFill>
          <a:blip r:embed="rId7"/>
          <a:stretch>
            <a:fillRect/>
          </a:stretch>
        </p:blipFill>
        <p:spPr>
          <a:xfrm>
            <a:off x="9165679" y="2560426"/>
            <a:ext cx="2520279" cy="3024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p:cNvSpPr txBox="1"/>
          <p:nvPr/>
        </p:nvSpPr>
        <p:spPr>
          <a:xfrm>
            <a:off x="8593214" y="5726311"/>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2-2</a:t>
            </a:r>
            <a:r>
              <a:rPr lang="zh-CN" altLang="en-US" sz="1500" b="1" dirty="0">
                <a:latin typeface="+mn-ea"/>
              </a:rPr>
              <a:t>　单自由度隔振系统</a:t>
            </a:r>
          </a:p>
        </p:txBody>
      </p:sp>
      <p:sp>
        <p:nvSpPr>
          <p:cNvPr id="18" name="圆角矩形 17"/>
          <p:cNvSpPr/>
          <p:nvPr/>
        </p:nvSpPr>
        <p:spPr>
          <a:xfrm>
            <a:off x="1384127" y="736600"/>
            <a:ext cx="10081120" cy="149370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9" name="圆角矩形 18"/>
          <p:cNvSpPr/>
          <p:nvPr/>
        </p:nvSpPr>
        <p:spPr>
          <a:xfrm>
            <a:off x="1384127" y="2320181"/>
            <a:ext cx="7209087" cy="437669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graphicFrame>
        <p:nvGraphicFramePr>
          <p:cNvPr id="2" name="对象 1"/>
          <p:cNvGraphicFramePr>
            <a:graphicFrameLocks noChangeAspect="1"/>
          </p:cNvGraphicFramePr>
          <p:nvPr/>
        </p:nvGraphicFramePr>
        <p:xfrm>
          <a:off x="4197127" y="2392189"/>
          <a:ext cx="223838" cy="369887"/>
        </p:xfrm>
        <a:graphic>
          <a:graphicData uri="http://schemas.openxmlformats.org/presentationml/2006/ole">
            <mc:AlternateContent xmlns:mc="http://schemas.openxmlformats.org/markup-compatibility/2006">
              <mc:Choice xmlns:v="urn:schemas-microsoft-com:vml" Requires="v">
                <p:oleObj spid="_x0000_s1038" name="公式" r:id="rId8" imgW="126720" imgH="177480" progId="Equation.KSEE3">
                  <p:embed/>
                </p:oleObj>
              </mc:Choice>
              <mc:Fallback>
                <p:oleObj name="公式" r:id="rId8" imgW="126720" imgH="177480" progId="Equation.KSEE3">
                  <p:embed/>
                  <p:pic>
                    <p:nvPicPr>
                      <p:cNvPr id="0" name=""/>
                      <p:cNvPicPr>
                        <a:picLocks noChangeAspect="1" noChangeArrowheads="1"/>
                      </p:cNvPicPr>
                      <p:nvPr/>
                    </p:nvPicPr>
                    <p:blipFill>
                      <a:blip r:embed="rId9"/>
                      <a:srcRect/>
                      <a:stretch>
                        <a:fillRect/>
                      </a:stretch>
                    </p:blipFill>
                    <p:spPr bwMode="auto">
                      <a:xfrm>
                        <a:off x="4197127" y="2392189"/>
                        <a:ext cx="22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837385" y="2392189"/>
          <a:ext cx="223838" cy="369887"/>
        </p:xfrm>
        <a:graphic>
          <a:graphicData uri="http://schemas.openxmlformats.org/presentationml/2006/ole">
            <mc:AlternateContent xmlns:mc="http://schemas.openxmlformats.org/markup-compatibility/2006">
              <mc:Choice xmlns:v="urn:schemas-microsoft-com:vml" Requires="v">
                <p:oleObj spid="_x0000_s1039" name="公式" r:id="rId10" imgW="126720" imgH="177480" progId="Equation.KSEE3">
                  <p:embed/>
                </p:oleObj>
              </mc:Choice>
              <mc:Fallback>
                <p:oleObj name="公式" r:id="rId10" imgW="126720" imgH="177480" progId="Equation.KSEE3">
                  <p:embed/>
                  <p:pic>
                    <p:nvPicPr>
                      <p:cNvPr id="0" name=""/>
                      <p:cNvPicPr>
                        <a:picLocks noChangeAspect="1" noChangeArrowheads="1"/>
                      </p:cNvPicPr>
                      <p:nvPr/>
                    </p:nvPicPr>
                    <p:blipFill>
                      <a:blip r:embed="rId11"/>
                      <a:srcRect/>
                      <a:stretch>
                        <a:fillRect/>
                      </a:stretch>
                    </p:blipFill>
                    <p:spPr bwMode="auto">
                      <a:xfrm>
                        <a:off x="4837385" y="2392189"/>
                        <a:ext cx="22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765079" y="3703638"/>
          <a:ext cx="649287" cy="871537"/>
        </p:xfrm>
        <a:graphic>
          <a:graphicData uri="http://schemas.openxmlformats.org/presentationml/2006/ole">
            <mc:AlternateContent xmlns:mc="http://schemas.openxmlformats.org/markup-compatibility/2006">
              <mc:Choice xmlns:v="urn:schemas-microsoft-com:vml" Requires="v">
                <p:oleObj spid="_x0000_s1040" name="公式" r:id="rId12" imgW="368280" imgH="419040" progId="Equation.KSEE3">
                  <p:embed/>
                </p:oleObj>
              </mc:Choice>
              <mc:Fallback>
                <p:oleObj name="公式" r:id="rId12" imgW="368280" imgH="419040" progId="Equation.KSEE3">
                  <p:embed/>
                  <p:pic>
                    <p:nvPicPr>
                      <p:cNvPr id="0" name=""/>
                      <p:cNvPicPr>
                        <a:picLocks noChangeAspect="1" noChangeArrowheads="1"/>
                      </p:cNvPicPr>
                      <p:nvPr/>
                    </p:nvPicPr>
                    <p:blipFill>
                      <a:blip r:embed="rId13"/>
                      <a:srcRect/>
                      <a:stretch>
                        <a:fillRect/>
                      </a:stretch>
                    </p:blipFill>
                    <p:spPr bwMode="auto">
                      <a:xfrm>
                        <a:off x="3765079" y="3703638"/>
                        <a:ext cx="64928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7841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7">
                <a:extLst>
                  <a:ext uri="{FF2B5EF4-FFF2-40B4-BE49-F238E27FC236}">
                    <a16:creationId xmlns:a16="http://schemas.microsoft.com/office/drawing/2014/main" id="{091316F7-8BCB-4AC4-90FE-0901B4050FFC}"/>
                  </a:ext>
                </a:extLst>
              </p:cNvPr>
              <p:cNvSpPr txBox="1"/>
              <p:nvPr/>
            </p:nvSpPr>
            <p:spPr>
              <a:xfrm>
                <a:off x="251522" y="137549"/>
                <a:ext cx="9029625" cy="620268"/>
              </a:xfrm>
              <a:prstGeom prst="rect">
                <a:avLst/>
              </a:prstGeom>
              <a:noFill/>
            </p:spPr>
            <p:txBody>
              <a:bodyPr wrap="square" lIns="96428" tIns="48213" rIns="96428" bIns="48213" rtlCol="0">
                <a:spAutoFit/>
              </a:bodyPr>
              <a:lstStyle/>
              <a:p>
                <a:pPr algn="ctr" defTabSz="964326" fontAlgn="auto">
                  <a:lnSpc>
                    <a:spcPct val="150000"/>
                  </a:lnSpc>
                  <a:spcBef>
                    <a:spcPts val="0"/>
                  </a:spcBef>
                  <a:spcAft>
                    <a:spcPts val="0"/>
                  </a:spcAft>
                  <a:defRPr/>
                </a:pPr>
                <a:r>
                  <a:rPr lang="zh-CN" altLang="en-US" sz="2499" dirty="0">
                    <a:solidFill>
                      <a:srgbClr val="FF0000"/>
                    </a:solidFill>
                    <a:latin typeface="隶书" panose="02010509060101010101" pitchFamily="49" charset="-122"/>
                    <a:ea typeface="隶书" panose="02010509060101010101" pitchFamily="49" charset="-122"/>
                  </a:rPr>
                  <a:t>式</a:t>
                </a:r>
                <a14:m>
                  <m:oMath xmlns:m="http://schemas.openxmlformats.org/officeDocument/2006/math">
                    <m:r>
                      <m:rPr>
                        <m:nor/>
                      </m:rPr>
                      <a:rPr lang="en-US" altLang="zh-CN" sz="2531">
                        <a:solidFill>
                          <a:srgbClr val="FF0000"/>
                        </a:solidFill>
                        <a:latin typeface="Calibri"/>
                      </a:rPr>
                      <m:t>(</m:t>
                    </m:r>
                    <m:r>
                      <a:rPr lang="en-US" altLang="zh-CN" sz="2531">
                        <a:solidFill>
                          <a:srgbClr val="FF0000"/>
                        </a:solidFill>
                        <a:latin typeface="Cambria Math"/>
                      </a:rPr>
                      <m:t>2</m:t>
                    </m:r>
                    <m:r>
                      <m:rPr>
                        <m:nor/>
                      </m:rPr>
                      <a:rPr lang="en-US" altLang="zh-CN" sz="2531" i="1">
                        <a:solidFill>
                          <a:srgbClr val="FF0000"/>
                        </a:solidFill>
                        <a:latin typeface="Calibri"/>
                      </a:rPr>
                      <m:t>−</m:t>
                    </m:r>
                    <m:r>
                      <a:rPr lang="en-US" altLang="zh-CN" sz="2531">
                        <a:solidFill>
                          <a:srgbClr val="FF0000"/>
                        </a:solidFill>
                        <a:latin typeface="Cambria Math"/>
                      </a:rPr>
                      <m:t>74</m:t>
                    </m:r>
                    <m:r>
                      <m:rPr>
                        <m:nor/>
                      </m:rPr>
                      <a:rPr lang="en-US" altLang="zh-CN" sz="2531">
                        <a:solidFill>
                          <a:srgbClr val="FF0000"/>
                        </a:solidFill>
                        <a:latin typeface="Calibri"/>
                      </a:rPr>
                      <m:t>)</m:t>
                    </m:r>
                  </m:oMath>
                </a14:m>
                <a:r>
                  <a:rPr lang="zh-CN" altLang="en-US" sz="2499" dirty="0">
                    <a:solidFill>
                      <a:srgbClr val="FF0000"/>
                    </a:solidFill>
                    <a:latin typeface="隶书" panose="02010509060101010101" pitchFamily="49" charset="-122"/>
                    <a:ea typeface="隶书" panose="02010509060101010101" pitchFamily="49" charset="-122"/>
                  </a:rPr>
                  <a:t>、</a:t>
                </a:r>
                <a:r>
                  <a:rPr lang="en-US" altLang="zh-CN" sz="2531" dirty="0">
                    <a:solidFill>
                      <a:srgbClr val="FF0000"/>
                    </a:solidFill>
                    <a:latin typeface="Calibri"/>
                  </a:rPr>
                  <a:t> (2</a:t>
                </a:r>
                <a:r>
                  <a:rPr lang="en-US" altLang="zh-CN" sz="2531" i="1" dirty="0">
                    <a:solidFill>
                      <a:srgbClr val="FF0000"/>
                    </a:solidFill>
                    <a:latin typeface="Calibri"/>
                  </a:rPr>
                  <a:t>-</a:t>
                </a:r>
                <a:r>
                  <a:rPr lang="en-US" altLang="zh-CN" sz="2531" dirty="0">
                    <a:solidFill>
                      <a:srgbClr val="FF0000"/>
                    </a:solidFill>
                    <a:latin typeface="Calibri"/>
                  </a:rPr>
                  <a:t>75)</a:t>
                </a:r>
                <a:r>
                  <a:rPr lang="zh-CN" altLang="en-US" sz="2499" dirty="0">
                    <a:solidFill>
                      <a:srgbClr val="FF0000"/>
                    </a:solidFill>
                    <a:latin typeface="隶书" panose="02010509060101010101" pitchFamily="49" charset="-122"/>
                    <a:ea typeface="隶书" panose="02010509060101010101" pitchFamily="49" charset="-122"/>
                  </a:rPr>
                  <a:t>的证明</a:t>
                </a:r>
                <a:endParaRPr lang="zh-CN" altLang="en-US" sz="2499" baseline="30000" dirty="0">
                  <a:solidFill>
                    <a:srgbClr val="FF0000"/>
                  </a:solidFill>
                  <a:latin typeface="隶书" panose="02010509060101010101" pitchFamily="49" charset="-122"/>
                  <a:ea typeface="隶书" panose="02010509060101010101" pitchFamily="49" charset="-122"/>
                </a:endParaRPr>
              </a:p>
            </p:txBody>
          </p:sp>
        </mc:Choice>
        <mc:Fallback xmlns="">
          <p:sp>
            <p:nvSpPr>
              <p:cNvPr id="2" name="TextBox 7">
                <a:extLst>
                  <a:ext uri="{FF2B5EF4-FFF2-40B4-BE49-F238E27FC236}">
                    <a16:creationId xmlns:a16="http://schemas.microsoft.com/office/drawing/2014/main" id="{091316F7-8BCB-4AC4-90FE-0901B4050FFC}"/>
                  </a:ext>
                </a:extLst>
              </p:cNvPr>
              <p:cNvSpPr txBox="1">
                <a:spLocks noRot="1" noChangeAspect="1" noMove="1" noResize="1" noEditPoints="1" noAdjustHandles="1" noChangeArrowheads="1" noChangeShapeType="1" noTextEdit="1"/>
              </p:cNvSpPr>
              <p:nvPr/>
            </p:nvSpPr>
            <p:spPr>
              <a:xfrm>
                <a:off x="251522" y="137549"/>
                <a:ext cx="9029625" cy="620268"/>
              </a:xfrm>
              <a:prstGeom prst="rect">
                <a:avLst/>
              </a:prstGeom>
              <a:blipFill>
                <a:blip r:embed="rId2"/>
                <a:stretch>
                  <a:fillRect b="-24490"/>
                </a:stretch>
              </a:blipFill>
            </p:spPr>
            <p:txBody>
              <a:bodyPr/>
              <a:lstStyle/>
              <a:p>
                <a:r>
                  <a:rPr lang="zh-CN" altLang="en-US">
                    <a:noFill/>
                  </a:rPr>
                  <a:t> </a:t>
                </a:r>
              </a:p>
            </p:txBody>
          </p:sp>
        </mc:Fallback>
      </mc:AlternateContent>
      <p:pic>
        <p:nvPicPr>
          <p:cNvPr id="4" name="2z32.jpg" descr="id:2147485425;FounderCES">
            <a:extLst>
              <a:ext uri="{FF2B5EF4-FFF2-40B4-BE49-F238E27FC236}">
                <a16:creationId xmlns:a16="http://schemas.microsoft.com/office/drawing/2014/main" id="{4BC5A933-4510-4DA1-82C1-B685319101A9}"/>
              </a:ext>
            </a:extLst>
          </p:cNvPr>
          <p:cNvPicPr/>
          <p:nvPr/>
        </p:nvPicPr>
        <p:blipFill>
          <a:blip r:embed="rId3"/>
          <a:stretch>
            <a:fillRect/>
          </a:stretch>
        </p:blipFill>
        <p:spPr>
          <a:xfrm>
            <a:off x="8556499" y="526191"/>
            <a:ext cx="3816214" cy="22845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74228E02-0560-43FB-BD2B-F6E773E02892}"/>
                  </a:ext>
                </a:extLst>
              </p:cNvPr>
              <p:cNvSpPr txBox="1"/>
              <p:nvPr/>
            </p:nvSpPr>
            <p:spPr>
              <a:xfrm>
                <a:off x="353" y="753316"/>
                <a:ext cx="8493549" cy="7254135"/>
              </a:xfrm>
              <a:prstGeom prst="rect">
                <a:avLst/>
              </a:prstGeom>
              <a:noFill/>
            </p:spPr>
            <p:txBody>
              <a:bodyPr wrap="square" lIns="96428" tIns="48213" rIns="96428" bIns="48213" rtlCol="0">
                <a:spAutoFit/>
              </a:bodyPr>
              <a:lstStyle/>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将各齿轮视为实心圆柱体，则根据圆柱体转动惯量公式（</a:t>
                </a:r>
                <a14:m>
                  <m:oMath xmlns:m="http://schemas.openxmlformats.org/officeDocument/2006/math">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num>
                      <m:den>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8</m:t>
                        </m:r>
                      </m:den>
                    </m:f>
                    <m:sSup>
                      <m:sSupPr>
                        <m:ctrlP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210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8</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根据传动关系有：</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den>
                    </m:f>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Sub>
                      </m:den>
                    </m:f>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𝜌𝜋</m:t>
                        </m:r>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𝐵</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32</m:t>
                        </m:r>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𝑑</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oMath>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根据能量守恒求解等效转动惯量有：</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m:oMathPara>
                </a14:m>
                <a:endPar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根据传动关系将</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531"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转化为</a:t>
                </a:r>
                <a14:m>
                  <m:oMath xmlns:m="http://schemas.openxmlformats.org/officeDocument/2006/math">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a14:m>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后有：</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35000"/>
                  </a:lnSpc>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den>
                      </m:f>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𝜔</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oMath>
                  </m:oMathPara>
                </a14:m>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TextBox 8">
                <a:extLst>
                  <a:ext uri="{FF2B5EF4-FFF2-40B4-BE49-F238E27FC236}">
                    <a16:creationId xmlns:a16="http://schemas.microsoft.com/office/drawing/2014/main" id="{74228E02-0560-43FB-BD2B-F6E773E02892}"/>
                  </a:ext>
                </a:extLst>
              </p:cNvPr>
              <p:cNvSpPr txBox="1">
                <a:spLocks noRot="1" noChangeAspect="1" noMove="1" noResize="1" noEditPoints="1" noAdjustHandles="1" noChangeArrowheads="1" noChangeShapeType="1" noTextEdit="1"/>
              </p:cNvSpPr>
              <p:nvPr/>
            </p:nvSpPr>
            <p:spPr>
              <a:xfrm>
                <a:off x="353" y="753316"/>
                <a:ext cx="8493549" cy="7254135"/>
              </a:xfrm>
              <a:prstGeom prst="rect">
                <a:avLst/>
              </a:prstGeom>
              <a:blipFill>
                <a:blip r:embed="rId4"/>
                <a:stretch>
                  <a:fillRect l="-897" r="-40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3537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4" dur="500"/>
                                        <p:tgtEl>
                                          <p:spTgt spid="6">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32" dur="500"/>
                                        <p:tgtEl>
                                          <p:spTgt spid="6">
                                            <p:txEl>
                                              <p:pRg st="5" end="5"/>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86B1386-C6D0-429C-BF6E-A30A4517C560}"/>
                  </a:ext>
                </a:extLst>
              </p:cNvPr>
              <p:cNvSpPr/>
              <p:nvPr/>
            </p:nvSpPr>
            <p:spPr>
              <a:xfrm>
                <a:off x="353" y="0"/>
                <a:ext cx="12948550" cy="7101046"/>
              </a:xfrm>
              <a:prstGeom prst="rect">
                <a:avLst/>
              </a:prstGeom>
            </p:spPr>
            <p:txBody>
              <a:bodyPr wrap="square">
                <a:spAutoFit/>
              </a:bodyPr>
              <a:lstStyle/>
              <a:p>
                <a:pPr indent="531648" defTabSz="964326" fontAlgn="auto">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得到系统的等效转动惯量为：</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𝑚𝑒</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b>
                          </m:sSub>
                        </m:num>
                        <m:den>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3</m:t>
                              </m:r>
                            </m:sub>
                          </m:sSub>
                        </m:num>
                        <m:den>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2</m:t>
                              </m:r>
                            </m:sup>
                          </m:sSubSup>
                        </m:den>
                      </m:f>
                    </m:oMath>
                  </m:oMathPara>
                </a14:m>
                <a:endParaRPr lang="en-US" altLang="zh-CN" sz="1898"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将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oMath>
                </a14:m>
                <a:r>
                  <a:rPr lang="zh-CN" altLang="en-US"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9"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代入上式可得：</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e>
                          </m:d>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f>
                                    <m:fPr>
                                      <m:type m:val="lin"/>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num>
                                    <m:den>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e>
                              </m:d>
                            </m:e>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p>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oMath>
                  </m:oMathPara>
                </a14:m>
                <a:endParaRPr lang="en-US" altLang="zh-CN"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den>
                          </m:f>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53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num>
                            <m:den>
                              <m:sSubSup>
                                <m:sSubSup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den>
                          </m:f>
                        </m:e>
                      </m:d>
                    </m:oMath>
                  </m:oMathPara>
                </a14:m>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使</a:t>
                </a:r>
                <a14:m>
                  <m:oMath xmlns:m="http://schemas.openxmlformats.org/officeDocument/2006/math">
                    <m:f>
                      <m:f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num>
                      <m:den>
                        <m:r>
                          <a:rPr lang="zh-CN" altLang="en-US"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即为</a:t>
                </a:r>
                <a:r>
                  <a:rPr lang="zh-CN" altLang="en-US" sz="1898"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使等效转动惯量最小的</a:t>
                </a:r>
                <a14:m>
                  <m:oMath xmlns:m="http://schemas.openxmlformats.org/officeDocument/2006/math">
                    <m:sSub>
                      <m:sSubPr>
                        <m:ctrlP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highlight>
                              <a:srgbClr val="FFFF00"/>
                            </a:highligh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，令</a:t>
                </a:r>
                <a14:m>
                  <m:oMath xmlns:m="http://schemas.openxmlformats.org/officeDocument/2006/math">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𝑚𝑒</m:t>
                            </m:r>
                          </m:sub>
                        </m:sSub>
                      </m:num>
                      <m:den>
                        <m:r>
                          <a:rPr lang="zh-CN" altLang="en-US"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num>
                          <m:den>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3</m:t>
                                </m:r>
                              </m:sup>
                            </m:sSubSup>
                          </m:den>
                        </m:f>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Sup>
                              <m:sSupPr>
                                <m:ctrlP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num>
                          <m:den>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5</m:t>
                                </m:r>
                              </m:sup>
                            </m:sSubSup>
                          </m:den>
                        </m:f>
                      </m:e>
                    </m:d>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endPar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上式消去</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𝐽</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、两边同乘以</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5</m:t>
                        </m:r>
                      </m:sup>
                    </m:sSubSup>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得：</a:t>
                </a:r>
                <a:r>
                  <a:rPr lang="en-US" altLang="zh-CN" sz="1898"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6</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Sup>
                      <m:sSupPr>
                        <m:ctrlP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e>
                      <m: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109"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20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又因为</a:t>
                </a:r>
                <a14:m>
                  <m:oMath xmlns:m="http://schemas.openxmlformats.org/officeDocument/2006/math">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en-US" altLang="zh-CN" sz="2109" dirty="0">
                    <a:solidFill>
                      <a:prstClr val="black"/>
                    </a:solidFill>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，所以上式可化为</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−1−2</m:t>
                    </m:r>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=0</m:t>
                    </m:r>
                  </m:oMath>
                </a14:m>
                <a:endParaRPr lang="en-US" altLang="zh-CN" sz="2109"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解得</a:t>
                </a:r>
                <a14:m>
                  <m:oMath xmlns:m="http://schemas.openxmlformats.org/officeDocument/2006/math">
                    <m:sSub>
                      <m:sSub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radPr>
                      <m:deg/>
                      <m:e>
                        <m:d>
                          <m:d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dPr>
                          <m:e>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e>
                        </m:d>
                      </m:e>
                    </m:rad>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radPr>
                      <m:deg/>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e>
                    </m:rad>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sSubSup>
                      <m:sSubSupPr>
                        <m:ctrlP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4</m:t>
                        </m:r>
                      </m:sup>
                    </m:sSubSup>
                    <m:r>
                      <a:rPr lang="en-US" altLang="zh-CN" sz="2109"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9"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时，有</a:t>
                </a:r>
                <a14:m>
                  <m:oMath xmlns:m="http://schemas.openxmlformats.org/officeDocument/2006/math">
                    <m:sSub>
                      <m:sSubPr>
                        <m:ctrlPr>
                          <a:rPr lang="zh-CN" altLang="zh-CN" sz="2531" i="1" smtClean="0">
                            <a:solidFill>
                              <a:schemeClr val="tx1"/>
                            </a:solidFill>
                            <a:latin typeface="Cambria Math" panose="02040503050406030204" pitchFamily="18" charset="0"/>
                          </a:rPr>
                        </m:ctrlPr>
                      </m:sSubPr>
                      <m:e>
                        <m:r>
                          <a:rPr lang="en-US" altLang="zh-CN" sz="2531" i="1">
                            <a:solidFill>
                              <a:schemeClr val="tx1"/>
                            </a:solidFill>
                            <a:latin typeface="Cambria Math"/>
                          </a:rPr>
                          <m:t>𝑖</m:t>
                        </m:r>
                      </m:e>
                      <m:sub>
                        <m:r>
                          <a:rPr lang="en-US" altLang="zh-CN" sz="2531">
                            <a:solidFill>
                              <a:schemeClr val="tx1"/>
                            </a:solidFill>
                            <a:latin typeface="Cambria Math"/>
                          </a:rPr>
                          <m:t>2</m:t>
                        </m:r>
                      </m:sub>
                    </m:sSub>
                    <m:r>
                      <a:rPr lang="en-US" altLang="zh-CN" sz="2531">
                        <a:solidFill>
                          <a:schemeClr val="tx1"/>
                        </a:solidFill>
                        <a:latin typeface="Cambria Math"/>
                      </a:rPr>
                      <m:t>≈</m:t>
                    </m:r>
                    <m:sSubSup>
                      <m:sSubSupPr>
                        <m:ctrlPr>
                          <a:rPr lang="zh-CN" altLang="zh-CN" sz="2531" i="1">
                            <a:solidFill>
                              <a:schemeClr val="tx1"/>
                            </a:solidFill>
                            <a:latin typeface="Cambria Math" panose="02040503050406030204" pitchFamily="18" charset="0"/>
                          </a:rPr>
                        </m:ctrlPr>
                      </m:sSubSupPr>
                      <m:e>
                        <m:r>
                          <a:rPr lang="en-US" altLang="zh-CN" sz="2531" i="1">
                            <a:solidFill>
                              <a:schemeClr val="tx1"/>
                            </a:solidFill>
                            <a:latin typeface="Cambria Math"/>
                          </a:rPr>
                          <m:t>𝑖</m:t>
                        </m:r>
                      </m:e>
                      <m:sub>
                        <m:r>
                          <a:rPr lang="en-US" altLang="zh-CN" sz="2531">
                            <a:solidFill>
                              <a:schemeClr val="tx1"/>
                            </a:solidFill>
                            <a:latin typeface="Cambria Math"/>
                          </a:rPr>
                          <m:t>1</m:t>
                        </m:r>
                      </m:sub>
                      <m:sup>
                        <m:r>
                          <a:rPr lang="en-US" altLang="zh-CN" sz="2531">
                            <a:solidFill>
                              <a:schemeClr val="tx1"/>
                            </a:solidFill>
                            <a:latin typeface="Cambria Math"/>
                          </a:rPr>
                          <m:t>2</m:t>
                        </m:r>
                      </m:sup>
                    </m:sSubSup>
                    <m:r>
                      <m:rPr>
                        <m:nor/>
                      </m:rPr>
                      <a:rPr lang="en-US" altLang="zh-CN" sz="2531">
                        <a:solidFill>
                          <a:schemeClr val="tx1"/>
                        </a:solidFill>
                        <a:latin typeface="Calibri"/>
                      </a:rPr>
                      <m:t>/</m:t>
                    </m:r>
                    <m:rad>
                      <m:radPr>
                        <m:degHide m:val="on"/>
                        <m:ctrlPr>
                          <a:rPr lang="zh-CN" altLang="zh-CN" sz="2531" i="1">
                            <a:solidFill>
                              <a:schemeClr val="tx1"/>
                            </a:solidFill>
                            <a:latin typeface="Cambria Math" panose="02040503050406030204" pitchFamily="18" charset="0"/>
                          </a:rPr>
                        </m:ctrlPr>
                      </m:radPr>
                      <m:deg/>
                      <m:e>
                        <m:r>
                          <a:rPr lang="en-US" altLang="zh-CN" sz="2531">
                            <a:solidFill>
                              <a:schemeClr val="tx1"/>
                            </a:solidFill>
                            <a:latin typeface="Cambria Math"/>
                          </a:rPr>
                          <m:t>2</m:t>
                        </m:r>
                      </m:e>
                    </m:rad>
                    <m:r>
                      <m:rPr>
                        <m:nor/>
                      </m:rPr>
                      <a:rPr lang="en-US" altLang="zh-CN" sz="2531">
                        <a:solidFill>
                          <a:schemeClr val="tx1"/>
                        </a:solidFill>
                        <a:latin typeface="Calibri"/>
                      </a:rPr>
                      <m:t>   </m:t>
                    </m:r>
                    <m:r>
                      <m:rPr>
                        <m:nor/>
                      </m:rPr>
                      <a:rPr lang="en-US" altLang="zh-CN" sz="2531">
                        <a:solidFill>
                          <a:prstClr val="black"/>
                        </a:solidFill>
                        <a:latin typeface="Calibri"/>
                      </a:rPr>
                      <m:t>(</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74</m:t>
                    </m:r>
                    <m:r>
                      <m:rPr>
                        <m:nor/>
                      </m:rPr>
                      <a:rPr lang="en-US" altLang="zh-CN" sz="2531">
                        <a:solidFill>
                          <a:prstClr val="black"/>
                        </a:solidFill>
                        <a:latin typeface="Calibri"/>
                      </a:rPr>
                      <m:t>)</m:t>
                    </m:r>
                  </m:oMath>
                </a14:m>
                <a:r>
                  <a:rPr lang="en-US" altLang="zh-CN" sz="1687" dirty="0">
                    <a:solidFill>
                      <a:prstClr val="black"/>
                    </a:solidFill>
                    <a:latin typeface="微软雅黑" pitchFamily="34" charset="-122"/>
                    <a:ea typeface="微软雅黑" pitchFamily="34" charset="-122"/>
                  </a:rPr>
                  <a:t> </a:t>
                </a:r>
                <a:r>
                  <a:rPr lang="zh-CN" altLang="zh-CN" sz="2109" dirty="0">
                    <a:solidFill>
                      <a:prstClr val="black"/>
                    </a:solidFill>
                    <a:latin typeface="微软雅黑" pitchFamily="34" charset="-122"/>
                    <a:ea typeface="微软雅黑" pitchFamily="34" charset="-122"/>
                  </a:rPr>
                  <a:t>或</a:t>
                </a:r>
                <a:r>
                  <a:rPr lang="en-US" altLang="zh-CN" sz="2109" dirty="0">
                    <a:solidFill>
                      <a:prstClr val="black"/>
                    </a:solidFill>
                    <a:latin typeface="微软雅黑" pitchFamily="34" charset="-122"/>
                    <a:ea typeface="微软雅黑" pitchFamily="34" charset="-122"/>
                  </a:rPr>
                  <a:t> </a:t>
                </a:r>
                <a14:m>
                  <m:oMath xmlns:m="http://schemas.openxmlformats.org/officeDocument/2006/math">
                    <m:r>
                      <a:rPr lang="en-US" altLang="zh-CN" sz="2531" i="1" smtClean="0">
                        <a:solidFill>
                          <a:schemeClr val="tx1"/>
                        </a:solidFill>
                        <a:latin typeface="Cambria Math"/>
                      </a:rPr>
                      <m:t>𝑖</m:t>
                    </m:r>
                  </m:oMath>
                </a14:m>
                <a:r>
                  <a:rPr lang="en-US" altLang="zh-CN" sz="2531" baseline="-25000" dirty="0">
                    <a:solidFill>
                      <a:schemeClr val="tx1"/>
                    </a:solidFill>
                    <a:latin typeface="Calibri"/>
                  </a:rPr>
                  <a:t>1</a:t>
                </a:r>
                <a:r>
                  <a:rPr lang="en-US" altLang="zh-CN" sz="2531" i="1" dirty="0">
                    <a:solidFill>
                      <a:schemeClr val="tx1"/>
                    </a:solidFill>
                    <a:latin typeface="Calibri"/>
                  </a:rPr>
                  <a:t>=</a:t>
                </a:r>
                <a:r>
                  <a:rPr lang="en-US" altLang="zh-CN" sz="2531" dirty="0">
                    <a:solidFill>
                      <a:schemeClr val="tx1"/>
                    </a:solidFill>
                    <a:latin typeface="Calibri"/>
                  </a:rPr>
                  <a:t>(</a:t>
                </a:r>
                <a14:m>
                  <m:oMath xmlns:m="http://schemas.openxmlformats.org/officeDocument/2006/math">
                    <m:rad>
                      <m:radPr>
                        <m:degHide m:val="on"/>
                        <m:ctrlPr>
                          <a:rPr lang="zh-CN" altLang="zh-CN" sz="2531" i="1">
                            <a:solidFill>
                              <a:schemeClr val="tx1"/>
                            </a:solidFill>
                            <a:latin typeface="Cambria Math" panose="02040503050406030204" pitchFamily="18" charset="0"/>
                          </a:rPr>
                        </m:ctrlPr>
                      </m:radPr>
                      <m:deg/>
                      <m:e>
                        <m:r>
                          <a:rPr lang="en-US" altLang="zh-CN" sz="2531">
                            <a:solidFill>
                              <a:schemeClr val="tx1"/>
                            </a:solidFill>
                            <a:latin typeface="Cambria Math"/>
                          </a:rPr>
                          <m:t>2</m:t>
                        </m:r>
                      </m:e>
                    </m:rad>
                  </m:oMath>
                </a14:m>
                <a:r>
                  <a:rPr lang="en-US" altLang="zh-CN" sz="2531" dirty="0">
                    <a:solidFill>
                      <a:schemeClr val="tx1"/>
                    </a:solidFill>
                    <a:latin typeface="Calibri"/>
                    <a:ea typeface="微软雅黑" panose="020B0503020204020204" pitchFamily="34" charset="-122"/>
                    <a:cs typeface="Times New Roman" panose="02020603050405020304" pitchFamily="18" charset="0"/>
                  </a:rPr>
                  <a:t> </a:t>
                </a:r>
                <a14:m>
                  <m:oMath xmlns:m="http://schemas.openxmlformats.org/officeDocument/2006/math">
                    <m:r>
                      <a:rPr lang="en-US" altLang="zh-CN" sz="253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en-US" altLang="zh-CN" sz="2531" dirty="0">
                    <a:solidFill>
                      <a:schemeClr val="tx1"/>
                    </a:solidFill>
                    <a:latin typeface="Calibri"/>
                  </a:rPr>
                  <a:t>)</a:t>
                </a:r>
                <a:r>
                  <a:rPr lang="en-US" altLang="zh-CN" sz="2531" baseline="30000" dirty="0">
                    <a:solidFill>
                      <a:schemeClr val="tx1"/>
                    </a:solidFill>
                    <a:latin typeface="Calibri"/>
                  </a:rPr>
                  <a:t>1</a:t>
                </a:r>
                <a:r>
                  <a:rPr lang="en-US" altLang="zh-CN" sz="2531" i="1" baseline="30000" dirty="0">
                    <a:solidFill>
                      <a:schemeClr val="tx1"/>
                    </a:solidFill>
                    <a:latin typeface="Calibri"/>
                  </a:rPr>
                  <a:t>/</a:t>
                </a:r>
                <a:r>
                  <a:rPr lang="en-US" altLang="zh-CN" sz="2531" baseline="30000" dirty="0">
                    <a:solidFill>
                      <a:schemeClr val="tx1"/>
                    </a:solidFill>
                    <a:latin typeface="Calibri"/>
                  </a:rPr>
                  <a:t>3      </a:t>
                </a:r>
                <a:r>
                  <a:rPr lang="en-US" altLang="zh-CN" sz="2531" dirty="0">
                    <a:solidFill>
                      <a:prstClr val="black"/>
                    </a:solidFill>
                    <a:latin typeface="Calibri"/>
                  </a:rPr>
                  <a:t>(2</a:t>
                </a:r>
                <a:r>
                  <a:rPr lang="en-US" altLang="zh-CN" sz="2531" i="1" dirty="0">
                    <a:solidFill>
                      <a:prstClr val="black"/>
                    </a:solidFill>
                    <a:latin typeface="Calibri"/>
                  </a:rPr>
                  <a:t>-</a:t>
                </a:r>
                <a:r>
                  <a:rPr lang="en-US" altLang="zh-CN" sz="2531" dirty="0">
                    <a:solidFill>
                      <a:prstClr val="black"/>
                    </a:solidFill>
                    <a:latin typeface="Calibri"/>
                  </a:rPr>
                  <a:t>75)</a:t>
                </a:r>
                <a:endPar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648" defTabSz="964326" fontAlgn="auto">
                  <a:lnSpc>
                    <a:spcPct val="150000"/>
                  </a:lnSpc>
                  <a:spcBef>
                    <a:spcPts val="0"/>
                  </a:spcBef>
                  <a:spcAft>
                    <a:spcPts val="0"/>
                  </a:spcAft>
                  <a:defRPr/>
                </a:pPr>
                <a:endParaRPr lang="en-US" altLang="zh-CN"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B86B1386-C6D0-429C-BF6E-A30A4517C560}"/>
                  </a:ext>
                </a:extLst>
              </p:cNvPr>
              <p:cNvSpPr>
                <a:spLocks noRot="1" noChangeAspect="1" noMove="1" noResize="1" noEditPoints="1" noAdjustHandles="1" noChangeArrowheads="1" noChangeShapeType="1" noTextEdit="1"/>
              </p:cNvSpPr>
              <p:nvPr/>
            </p:nvSpPr>
            <p:spPr>
              <a:xfrm>
                <a:off x="353" y="0"/>
                <a:ext cx="12948550" cy="7101046"/>
              </a:xfrm>
              <a:prstGeom prst="rect">
                <a:avLst/>
              </a:prstGeom>
              <a:blipFill>
                <a:blip r:embed="rId2"/>
                <a:stretch>
                  <a:fillRect t="-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E9B263-A4E5-458E-B9D9-69903C9C1CFB}"/>
                  </a:ext>
                </a:extLst>
              </p:cNvPr>
              <p:cNvSpPr txBox="1"/>
              <p:nvPr/>
            </p:nvSpPr>
            <p:spPr>
              <a:xfrm>
                <a:off x="10495888" y="2818159"/>
                <a:ext cx="2256399" cy="968535"/>
              </a:xfrm>
              <a:prstGeom prst="rect">
                <a:avLst/>
              </a:prstGeom>
              <a:noFill/>
            </p:spPr>
            <p:txBody>
              <a:bodyPr wrap="square" rtlCol="0">
                <a:spAutoFit/>
              </a:bodyPr>
              <a:lstStyle/>
              <a:p>
                <a:pPr lvl="0" algn="just"/>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注意：求导过程中总传动比</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1898"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因事先确定了而被视为常数</a:t>
                </a:r>
                <a:endParaRPr lang="zh-CN" altLang="en-US" sz="1898" dirty="0">
                  <a:solidFill>
                    <a:prstClr val="black"/>
                  </a:solidFill>
                  <a:latin typeface="Calibri"/>
                </a:endParaRPr>
              </a:p>
            </p:txBody>
          </p:sp>
        </mc:Choice>
        <mc:Fallback xmlns="">
          <p:sp>
            <p:nvSpPr>
              <p:cNvPr id="3" name="文本框 2">
                <a:extLst>
                  <a:ext uri="{FF2B5EF4-FFF2-40B4-BE49-F238E27FC236}">
                    <a16:creationId xmlns:a16="http://schemas.microsoft.com/office/drawing/2014/main" id="{91E9B263-A4E5-458E-B9D9-69903C9C1CFB}"/>
                  </a:ext>
                </a:extLst>
              </p:cNvPr>
              <p:cNvSpPr txBox="1">
                <a:spLocks noRot="1" noChangeAspect="1" noMove="1" noResize="1" noEditPoints="1" noAdjustHandles="1" noChangeArrowheads="1" noChangeShapeType="1" noTextEdit="1"/>
              </p:cNvSpPr>
              <p:nvPr/>
            </p:nvSpPr>
            <p:spPr>
              <a:xfrm>
                <a:off x="10495888" y="2818159"/>
                <a:ext cx="2256399" cy="968535"/>
              </a:xfrm>
              <a:prstGeom prst="rect">
                <a:avLst/>
              </a:prstGeom>
              <a:blipFill>
                <a:blip r:embed="rId3"/>
                <a:stretch>
                  <a:fillRect l="-2793" t="-2564" r="-2235" b="-8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3878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 calcmode="lin" valueType="num">
                                      <p:cBhvr additive="base">
                                        <p:cTn id="1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calcmode="lin" valueType="num">
                                      <p:cBhvr>
                                        <p:cTn id="3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 calcmode="lin" valueType="num">
                                      <p:cBhvr additive="base">
                                        <p:cTn id="4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 calcmode="lin" valueType="num">
                                      <p:cBhvr additive="base">
                                        <p:cTn id="46"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randombar(horizontal)">
                                      <p:cBhvr>
                                        <p:cTn id="5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0" y="7045064"/>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244799" y="1528093"/>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249473" y="211239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大功率传动装置传递的转矩大，各级齿轮副的模数、齿宽、直径等参数逐级增加。这时小功率传动的假定不适用，可用图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来确定传动级数和传动比，分配结果仍为“前小后大”。</a:t>
            </a:r>
          </a:p>
        </p:txBody>
      </p:sp>
    </p:spTree>
    <p:extLst>
      <p:ext uri="{BB962C8B-B14F-4D97-AF65-F5344CB8AC3E}">
        <p14:creationId xmlns:p14="http://schemas.microsoft.com/office/powerpoint/2010/main" val="20520876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8" name="2z33.jpg" descr="id:2147485467;FounderCES"/>
          <p:cNvPicPr/>
          <p:nvPr/>
        </p:nvPicPr>
        <p:blipFill>
          <a:blip r:embed="rId4"/>
          <a:stretch>
            <a:fillRect/>
          </a:stretch>
        </p:blipFill>
        <p:spPr>
          <a:xfrm>
            <a:off x="2945807" y="644058"/>
            <a:ext cx="6957760" cy="576064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848057" y="6352629"/>
            <a:ext cx="5153260"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2-33</a:t>
            </a:r>
            <a:r>
              <a:rPr lang="zh-CN" altLang="en-US" sz="1500" b="1" dirty="0">
                <a:latin typeface="+mn-ea"/>
              </a:rPr>
              <a:t>　大功率传动系统级数和传动比曲线</a:t>
            </a:r>
          </a:p>
          <a:p>
            <a:pPr algn="ctr">
              <a:lnSpc>
                <a:spcPct val="150000"/>
              </a:lnSpc>
            </a:pPr>
            <a:r>
              <a:rPr lang="en-US" altLang="zh-CN" sz="1500" b="1" dirty="0">
                <a:latin typeface="+mn-ea"/>
              </a:rPr>
              <a:t>a)</a:t>
            </a:r>
            <a:r>
              <a:rPr lang="zh-CN" altLang="en-US" sz="1500" b="1" dirty="0">
                <a:latin typeface="+mn-ea"/>
              </a:rPr>
              <a:t>级数曲线　</a:t>
            </a:r>
            <a:r>
              <a:rPr lang="en-US" altLang="zh-CN" sz="1500" b="1" dirty="0">
                <a:latin typeface="+mn-ea"/>
              </a:rPr>
              <a:t>b)</a:t>
            </a:r>
            <a:r>
              <a:rPr lang="zh-CN" altLang="en-US" sz="1500" b="1" dirty="0">
                <a:latin typeface="+mn-ea"/>
              </a:rPr>
              <a:t>第一级传动比曲线　</a:t>
            </a:r>
            <a:r>
              <a:rPr lang="en-US" altLang="zh-CN" sz="1500" b="1" dirty="0">
                <a:latin typeface="+mn-ea"/>
              </a:rPr>
              <a:t>c)</a:t>
            </a:r>
            <a:r>
              <a:rPr lang="zh-CN" altLang="en-US" sz="1500" b="1" dirty="0">
                <a:latin typeface="+mn-ea"/>
              </a:rPr>
              <a:t>其他级传动比曲线</a:t>
            </a:r>
          </a:p>
        </p:txBody>
      </p:sp>
    </p:spTree>
    <p:extLst>
      <p:ext uri="{BB962C8B-B14F-4D97-AF65-F5344CB8AC3E}">
        <p14:creationId xmlns:p14="http://schemas.microsoft.com/office/powerpoint/2010/main" val="16572440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质量最小原则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902"/>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小功率传动装置</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9063" y="1905204"/>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所示的传动齿轮系为例，假设条件不变，若齿轮直径为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i="1"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，宽度为</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，密度为</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，则齿轮的质量和为</a:t>
            </a:r>
          </a:p>
        </p:txBody>
      </p:sp>
      <mc:AlternateContent xmlns:mc="http://schemas.openxmlformats.org/markup-compatibility/2006" xmlns:a14="http://schemas.microsoft.com/office/drawing/2010/main">
        <mc:Choice Requires="a14">
          <p:sp>
            <p:nvSpPr>
              <p:cNvPr id="11" name="TextBox 10"/>
              <p:cNvSpPr txBox="1"/>
              <p:nvPr/>
            </p:nvSpPr>
            <p:spPr>
              <a:xfrm>
                <a:off x="1395859" y="2832071"/>
                <a:ext cx="10081120" cy="1163563"/>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𝑚</m:t>
                      </m:r>
                      <m:r>
                        <a:rPr lang="en-US" altLang="zh-CN" sz="2400">
                          <a:latin typeface="Cambria Math"/>
                        </a:rPr>
                        <m:t>=</m:t>
                      </m:r>
                      <m:limLow>
                        <m:limLowPr>
                          <m:ctrlPr>
                            <a:rPr lang="zh-CN" altLang="zh-CN" sz="2400" i="1">
                              <a:latin typeface="Cambria Math" panose="02040503050406030204" pitchFamily="18" charset="0"/>
                            </a:rPr>
                          </m:ctrlPr>
                        </m:limLowPr>
                        <m:e>
                          <m:limUpp>
                            <m:limUppPr>
                              <m:ctrlPr>
                                <a:rPr lang="zh-CN" altLang="zh-CN" sz="2400" i="1">
                                  <a:latin typeface="Cambria Math" panose="02040503050406030204" pitchFamily="18" charset="0"/>
                                </a:rPr>
                              </m:ctrlPr>
                            </m:limUppPr>
                            <m:e>
                              <m:r>
                                <m:rPr>
                                  <m:nor/>
                                </m:rPr>
                                <a:rPr lang="en-US" altLang="zh-CN" sz="2400"/>
                                <m:t>∑</m:t>
                              </m:r>
                            </m:e>
                            <m:lim>
                              <m:r>
                                <a:rPr lang="en-US" altLang="zh-CN" sz="2400">
                                  <a:latin typeface="Cambria Math"/>
                                </a:rPr>
                                <m:t>4</m:t>
                              </m:r>
                            </m:lim>
                          </m:limUpp>
                        </m:e>
                        <m:lim>
                          <m:r>
                            <a:rPr lang="en-US" altLang="zh-CN" sz="2400" i="1">
                              <a:latin typeface="Cambria Math"/>
                            </a:rPr>
                            <m:t>𝑖</m:t>
                          </m:r>
                          <m:r>
                            <a:rPr lang="en-US" altLang="zh-CN" sz="2400">
                              <a:latin typeface="Cambria Math"/>
                            </a:rPr>
                            <m:t>=1</m:t>
                          </m:r>
                        </m:lim>
                      </m:limLow>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i="1">
                              <a:latin typeface="Cambria Math"/>
                            </a:rPr>
                            <m:t>𝑖</m:t>
                          </m:r>
                        </m:sub>
                      </m:sSub>
                      <m:r>
                        <a:rPr lang="en-US" altLang="zh-CN" sz="2400">
                          <a:latin typeface="Cambria Math"/>
                        </a:rPr>
                        <m:t>=</m:t>
                      </m:r>
                      <m:r>
                        <a:rPr lang="en-US" altLang="zh-CN" sz="2400" i="1">
                          <a:latin typeface="Cambria Math"/>
                        </a:rPr>
                        <m:t>𝜋𝜌</m:t>
                      </m:r>
                      <m:r>
                        <a:rPr lang="en-US" altLang="zh-CN" sz="2400" i="1">
                          <a:latin typeface="Cambria Math"/>
                        </a:rPr>
                        <m:t>𝑏</m:t>
                      </m:r>
                      <m:limLow>
                        <m:limLowPr>
                          <m:ctrlPr>
                            <a:rPr lang="zh-CN" altLang="zh-CN" sz="2400" i="1">
                              <a:latin typeface="Cambria Math" panose="02040503050406030204" pitchFamily="18" charset="0"/>
                            </a:rPr>
                          </m:ctrlPr>
                        </m:limLowPr>
                        <m:e>
                          <m:limUpp>
                            <m:limUppPr>
                              <m:ctrlPr>
                                <a:rPr lang="zh-CN" altLang="zh-CN" sz="2400" i="1">
                                  <a:latin typeface="Cambria Math" panose="02040503050406030204" pitchFamily="18" charset="0"/>
                                </a:rPr>
                              </m:ctrlPr>
                            </m:limUppPr>
                            <m:e>
                              <m:r>
                                <m:rPr>
                                  <m:nor/>
                                </m:rPr>
                                <a:rPr lang="en-US" altLang="zh-CN" sz="2400"/>
                                <m:t>∑</m:t>
                              </m:r>
                            </m:e>
                            <m:lim>
                              <m:r>
                                <a:rPr lang="en-US" altLang="zh-CN" sz="2400">
                                  <a:latin typeface="Cambria Math"/>
                                </a:rPr>
                                <m:t>4</m:t>
                              </m:r>
                            </m:lim>
                          </m:limUpp>
                        </m:e>
                        <m:lim>
                          <m:r>
                            <a:rPr lang="en-US" altLang="zh-CN" sz="2400" i="1">
                              <a:latin typeface="Cambria Math"/>
                            </a:rPr>
                            <m:t>𝑖</m:t>
                          </m:r>
                          <m:r>
                            <a:rPr lang="en-US" altLang="zh-CN" sz="2400">
                              <a:latin typeface="Cambria Math"/>
                            </a:rPr>
                            <m:t>=1</m:t>
                          </m:r>
                        </m:lim>
                      </m:limLow>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i="1">
                              <a:latin typeface="Cambria Math"/>
                            </a:rPr>
                            <m:t>𝑖</m:t>
                          </m:r>
                        </m:sub>
                      </m:sSub>
                      <m:r>
                        <m:rPr>
                          <m:nor/>
                        </m:rPr>
                        <a:rPr lang="en-US" altLang="zh-CN" sz="2400"/>
                        <m:t>/</m:t>
                      </m:r>
                      <m:r>
                        <a:rPr lang="en-US" altLang="zh-CN" sz="2400">
                          <a:latin typeface="Cambria Math"/>
                        </a:rPr>
                        <m:t>2</m:t>
                      </m:r>
                      <m:sSup>
                        <m:sSupPr>
                          <m:ctrlPr>
                            <a:rPr lang="zh-CN" altLang="zh-CN" sz="2400" i="1">
                              <a:latin typeface="Cambria Math" panose="02040503050406030204" pitchFamily="18" charset="0"/>
                            </a:rPr>
                          </m:ctrlPr>
                        </m:sSupPr>
                        <m:e>
                          <m:r>
                            <m:rPr>
                              <m:nor/>
                            </m:rPr>
                            <a:rPr lang="en-US" altLang="zh-CN" sz="2400"/>
                            <m:t>)</m:t>
                          </m:r>
                        </m:e>
                        <m:sup>
                          <m:r>
                            <a:rPr lang="en-US" altLang="zh-CN" sz="2400">
                              <a:latin typeface="Cambria Math"/>
                            </a:rPr>
                            <m:t>2</m:t>
                          </m:r>
                        </m:sup>
                      </m:sSup>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78</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95859" y="2832071"/>
                <a:ext cx="10081120" cy="11635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26429" y="3771189"/>
                <a:ext cx="10081120" cy="88117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根据假设条件</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kumimoji="0" lang="zh-CN" alt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Times New Roman" panose="02020603050405020304" pitchFamily="18" charset="0"/>
                  </a:rPr>
                  <a:t> </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4</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3</m:t>
                            </m:r>
                          </m:sub>
                        </m:sSub>
                      </m:den>
                    </m:f>
                  </m:oMath>
                </a14:m>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26429" y="3771189"/>
                <a:ext cx="10081120" cy="8811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88815" y="4645697"/>
                <a:ext cx="10081120" cy="698820"/>
              </a:xfrm>
              <a:prstGeom prst="rect">
                <a:avLst/>
              </a:prstGeom>
              <a:noFill/>
            </p:spPr>
            <p:txBody>
              <a:bodyPr wrap="square" lIns="96433" tIns="48216" rIns="96433" bIns="48216" rtlCol="0">
                <a:spAutoFit/>
              </a:bodyPr>
              <a:lstStyle/>
              <a:p>
                <a:pPr lvl="0" indent="531719">
                  <a:lnSpc>
                    <a:spcPct val="150000"/>
                  </a:lnSpc>
                </a:pPr>
                <a:r>
                  <a:rPr lang="zh-CN" altLang="zh-CN" sz="2100" dirty="0">
                    <a:latin typeface="微软雅黑" pitchFamily="34" charset="-122"/>
                    <a:ea typeface="微软雅黑" pitchFamily="34" charset="-122"/>
                  </a:rPr>
                  <a:t>则</a:t>
                </a:r>
                <a:r>
                  <a:rPr lang="en-US" altLang="zh-CN" sz="2400" i="1" dirty="0"/>
                  <a:t>m=</a:t>
                </a:r>
                <a:r>
                  <a:rPr lang="en-US" altLang="zh-CN" sz="2400" dirty="0"/>
                  <a:t>π</a:t>
                </a:r>
                <a:r>
                  <a:rPr lang="en-US" altLang="zh-CN" sz="2400" i="1" dirty="0" err="1"/>
                  <a:t>ρb</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𝐷</m:t>
                        </m:r>
                      </m:e>
                      <m:sub>
                        <m:r>
                          <a:rPr lang="en-US" altLang="zh-CN" sz="2400">
                            <a:latin typeface="Cambria Math"/>
                          </a:rPr>
                          <m:t>1</m:t>
                        </m:r>
                      </m:sub>
                      <m:sup>
                        <m:r>
                          <a:rPr lang="en-US" altLang="zh-CN" sz="2400">
                            <a:latin typeface="Cambria Math"/>
                          </a:rPr>
                          <m:t>2</m:t>
                        </m:r>
                      </m:sup>
                    </m:sSubSup>
                  </m:oMath>
                </a14:m>
                <a:r>
                  <a:rPr lang="en-US" altLang="zh-CN" sz="2400" dirty="0"/>
                  <a:t>(2</a:t>
                </a:r>
                <a:r>
                  <a:rPr lang="en-US" altLang="zh-CN" sz="2400" i="1" dirty="0"/>
                  <a:t>+</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m:t>
                        </m:r>
                      </m:sub>
                      <m:sup>
                        <m:r>
                          <a:rPr lang="en-US" altLang="zh-CN" sz="2400">
                            <a:latin typeface="Cambria Math"/>
                          </a:rPr>
                          <m:t>2</m:t>
                        </m:r>
                      </m:sup>
                    </m:sSubSup>
                  </m:oMath>
                </a14:m>
                <a:r>
                  <a:rPr lang="en-US" altLang="zh-CN" sz="2400" i="1" dirty="0"/>
                  <a:t>+i</a:t>
                </a:r>
                <a:r>
                  <a:rPr lang="en-US" altLang="zh-CN" sz="2400" baseline="30000" dirty="0"/>
                  <a:t>2</a:t>
                </a:r>
                <a:r>
                  <a:rPr lang="en-US" altLang="zh-CN" sz="2400" i="1" dirty="0"/>
                  <a:t>/</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a:rPr>
                          <m:t>𝑖</m:t>
                        </m:r>
                      </m:e>
                      <m:sub>
                        <m:r>
                          <a:rPr lang="en-US" altLang="zh-CN" sz="2400">
                            <a:latin typeface="Cambria Math"/>
                          </a:rPr>
                          <m:t>1</m:t>
                        </m:r>
                      </m:sub>
                      <m:sup>
                        <m:r>
                          <a:rPr lang="en-US" altLang="zh-CN" sz="2400">
                            <a:latin typeface="Cambria Math"/>
                          </a:rPr>
                          <m:t>2</m:t>
                        </m:r>
                      </m:sup>
                    </m:sSubSup>
                  </m:oMath>
                </a14:m>
                <a:r>
                  <a:rPr lang="en-US" altLang="zh-CN" sz="2400" dirty="0"/>
                  <a:t>)</a:t>
                </a:r>
                <a:r>
                  <a:rPr lang="en-US" altLang="zh-CN" sz="2400" i="1" dirty="0"/>
                  <a:t>/</a:t>
                </a:r>
                <a:r>
                  <a:rPr lang="en-US" altLang="zh-CN" sz="2400" dirty="0"/>
                  <a:t>4</a:t>
                </a:r>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4645697"/>
                <a:ext cx="10081120" cy="698820"/>
              </a:xfrm>
              <a:prstGeom prst="rect">
                <a:avLst/>
              </a:prstGeom>
              <a:blipFill rotWithShape="1">
                <a:blip r:embed="rId6"/>
                <a:stretch>
                  <a:fillRect b="-3478"/>
                </a:stretch>
              </a:blipFill>
            </p:spPr>
            <p:txBody>
              <a:bodyPr/>
              <a:lstStyle/>
              <a:p>
                <a:r>
                  <a:rPr lang="zh-CN" altLang="en-US">
                    <a:noFill/>
                  </a:rPr>
                  <a:t> </a:t>
                </a:r>
              </a:p>
            </p:txBody>
          </p:sp>
        </mc:Fallback>
      </mc:AlternateContent>
      <p:sp>
        <p:nvSpPr>
          <p:cNvPr id="14" name="TextBox 13"/>
          <p:cNvSpPr txBox="1"/>
          <p:nvPr/>
        </p:nvSpPr>
        <p:spPr>
          <a:xfrm>
            <a:off x="1395859" y="5301932"/>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latin typeface="微软雅黑" pitchFamily="34" charset="-122"/>
                <a:ea typeface="微软雅黑" pitchFamily="34" charset="-122"/>
              </a:rPr>
              <a:t>令</a:t>
            </a:r>
            <a:r>
              <a:rPr lang="en-US" altLang="zh-CN" sz="2100" i="1" dirty="0" err="1">
                <a:latin typeface="Times New Roman" pitchFamily="18" charset="0"/>
                <a:ea typeface="微软雅黑" pitchFamily="34" charset="-122"/>
                <a:cs typeface="Times New Roman" pitchFamily="18" charset="0"/>
              </a:rPr>
              <a:t>dm</a:t>
            </a:r>
            <a:r>
              <a:rPr lang="en-US" altLang="zh-CN" sz="2100" dirty="0">
                <a:latin typeface="Times New Roman" pitchFamily="18" charset="0"/>
                <a:ea typeface="微软雅黑" pitchFamily="34" charset="-122"/>
                <a:cs typeface="Times New Roman" pitchFamily="18" charset="0"/>
              </a:rPr>
              <a:t>/</a:t>
            </a:r>
            <a:r>
              <a:rPr lang="en-US" altLang="zh-CN" sz="2100" i="1" dirty="0">
                <a:latin typeface="Times New Roman" pitchFamily="18" charset="0"/>
                <a:ea typeface="微软雅黑" pitchFamily="34" charset="-122"/>
                <a:cs typeface="Times New Roman" pitchFamily="18" charset="0"/>
              </a:rPr>
              <a:t>di</a:t>
            </a:r>
            <a:r>
              <a:rPr lang="en-US" altLang="zh-CN" sz="2100" baseline="-25000" dirty="0">
                <a:latin typeface="Times New Roman" pitchFamily="18" charset="0"/>
                <a:ea typeface="微软雅黑" pitchFamily="34" charset="-122"/>
                <a:cs typeface="Times New Roman" pitchFamily="18" charset="0"/>
              </a:rPr>
              <a:t>1</a:t>
            </a:r>
            <a:r>
              <a:rPr lang="en-US" altLang="zh-CN" sz="2100" dirty="0">
                <a:latin typeface="微软雅黑" pitchFamily="34" charset="-122"/>
                <a:ea typeface="微软雅黑" pitchFamily="34" charset="-122"/>
              </a:rPr>
              <a:t>=0</a:t>
            </a:r>
            <a:r>
              <a:rPr lang="zh-CN" altLang="en-US" sz="2100" dirty="0">
                <a:latin typeface="微软雅黑" pitchFamily="34" charset="-122"/>
                <a:ea typeface="微软雅黑" pitchFamily="34" charset="-122"/>
              </a:rPr>
              <a:t>得</a:t>
            </a:r>
            <a:endParaRPr lang="zh-CN" altLang="en-US"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3">
                <a:extLst>
                  <a:ext uri="{FF2B5EF4-FFF2-40B4-BE49-F238E27FC236}">
                    <a16:creationId xmlns:a16="http://schemas.microsoft.com/office/drawing/2014/main" id="{C247F6B6-EEF7-C67A-FCA4-4AAEE9965F30}"/>
                  </a:ext>
                </a:extLst>
              </p:cNvPr>
              <p:cNvSpPr txBox="1"/>
              <p:nvPr/>
            </p:nvSpPr>
            <p:spPr>
              <a:xfrm>
                <a:off x="1187577" y="5710744"/>
                <a:ext cx="9558395" cy="966860"/>
              </a:xfrm>
              <a:prstGeom prst="rect">
                <a:avLst/>
              </a:prstGeom>
              <a:noFill/>
            </p:spPr>
            <p:txBody>
              <a:bodyPr wrap="square" lIns="91433" tIns="45716" rIns="91433" bIns="45716" rtlCol="0">
                <a:spAutoFit/>
              </a:bodyPr>
              <a:lstStyle/>
              <a:p>
                <a:pPr marL="0" marR="0" lvl="0" indent="504123"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令</a:t>
                </a:r>
                <a:r>
                  <a:rPr kumimoji="0" lang="en-US" altLang="zh-CN" sz="2400" b="0" i="1"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d</a:t>
                </a:r>
                <a:r>
                  <a:rPr kumimoji="0" lang="en-US" altLang="zh-CN" sz="2400" b="0" i="1"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m</a:t>
                </a:r>
                <a:r>
                  <a:rPr kumimoji="0" lang="en-US" altLang="zh-CN" sz="2400" b="0" i="0"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itchFamily="18" charset="0"/>
                    <a:ea typeface="微软雅黑" pitchFamily="34" charset="-122"/>
                    <a:cs typeface="Times New Roman" pitchFamily="18" charset="0"/>
                  </a:rPr>
                  <a:t>d</a:t>
                </a:r>
                <a:r>
                  <a:rPr kumimoji="0" lang="en-US" altLang="zh-CN" sz="2400" b="0" i="1"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i</a:t>
                </a:r>
                <a:r>
                  <a:rPr kumimoji="0" lang="en-US" altLang="zh-CN" sz="2400" b="0" i="0" u="none" strike="noStrike" kern="1200" cap="none" spc="0" normalizeH="0" baseline="-25000" noProof="0" dirty="0">
                    <a:ln>
                      <a:noFill/>
                    </a:ln>
                    <a:solidFill>
                      <a:prstClr val="black"/>
                    </a:solidFill>
                    <a:effectLst/>
                    <a:uLnTx/>
                    <a:uFillTx/>
                    <a:latin typeface="Times New Roman" pitchFamily="18" charset="0"/>
                    <a:ea typeface="微软雅黑" pitchFamily="34" charset="-122"/>
                    <a:cs typeface="Times New Roman" pitchFamily="18" charset="0"/>
                  </a:rPr>
                  <a:t>1</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=0</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得</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2</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𝑖</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2</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𝑖</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num>
                      <m:den>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3</m:t>
                            </m:r>
                          </m:sup>
                        </m:sSubSup>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itchFamily="34" charset="-122"/>
                      </a:rPr>
                      <m:t>=0</m:t>
                    </m:r>
                  </m:oMath>
                </a14:m>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，即</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itchFamily="34" charset="-122"/>
                      </a:rPr>
                      <m:t>2</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4</m:t>
                        </m:r>
                      </m:sup>
                    </m:sSubSup>
                  </m:oMath>
                </a14:m>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a:ln>
                      <a:noFill/>
                    </a:ln>
                    <a:solidFill>
                      <a:prstClr val="black"/>
                    </a:solidFill>
                    <a:effectLst/>
                    <a:uLnTx/>
                    <a:uFillTx/>
                    <a:latin typeface="Calibri"/>
                    <a:ea typeface="微软雅黑" pitchFamily="34" charset="-122"/>
                  </a:rPr>
                  <a:t> </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微软雅黑" pitchFamily="34" charset="-122"/>
                      </a:rPr>
                      <m:t>2</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𝑖</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，即</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prstClr val="black"/>
                            </a:solidFill>
                            <a:effectLst/>
                            <a:uLnTx/>
                            <a:uFillTx/>
                            <a:latin typeface="Cambria Math"/>
                          </a:rPr>
                          <m:t>𝑖</m:t>
                        </m:r>
                      </m:e>
                      <m:sub>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zh-CN" altLang="en-US"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prstClr val="black"/>
                    </a:solidFill>
                    <a:latin typeface="微软雅黑" pitchFamily="34" charset="-122"/>
                    <a:ea typeface="微软雅黑" pitchFamily="34" charset="-122"/>
                  </a:rPr>
                  <a:t>即：</a:t>
                </a:r>
                <a:r>
                  <a:rPr lang="en-US" altLang="zh-CN" sz="2400" i="1" dirty="0">
                    <a:solidFill>
                      <a:prstClr val="black"/>
                    </a:solidFill>
                    <a:latin typeface="Times New Roman" panose="02020603050405020304" pitchFamily="18" charset="0"/>
                    <a:ea typeface="微软雅黑" pitchFamily="34" charset="-122"/>
                    <a:cs typeface="Times New Roman" panose="02020603050405020304" pitchFamily="18" charset="0"/>
                  </a:rPr>
                  <a:t>i</a:t>
                </a:r>
                <a:r>
                  <a:rPr lang="en-US" altLang="zh-CN" sz="2400" baseline="-25000" dirty="0">
                    <a:solidFill>
                      <a:prstClr val="black"/>
                    </a:solidFill>
                    <a:latin typeface="Times New Roman" panose="02020603050405020304" pitchFamily="18" charset="0"/>
                    <a:ea typeface="微软雅黑" pitchFamily="34" charset="-122"/>
                    <a:cs typeface="Times New Roman" panose="02020603050405020304" pitchFamily="18" charset="0"/>
                  </a:rPr>
                  <a:t>1</a:t>
                </a:r>
                <a:r>
                  <a:rPr lang="en-US" altLang="zh-CN" sz="2400" dirty="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pitchFamily="34" charset="-122"/>
                    <a:cs typeface="Times New Roman" panose="02020603050405020304" pitchFamily="18" charset="0"/>
                  </a:rPr>
                  <a:t>i</a:t>
                </a:r>
                <a:r>
                  <a:rPr lang="en-US" altLang="zh-CN" sz="2400" baseline="-25000" dirty="0">
                    <a:solidFill>
                      <a:prstClr val="black"/>
                    </a:solidFill>
                    <a:latin typeface="Times New Roman" panose="02020603050405020304" pitchFamily="18" charset="0"/>
                    <a:ea typeface="微软雅黑" pitchFamily="34" charset="-122"/>
                    <a:cs typeface="Times New Roman" panose="02020603050405020304" pitchFamily="18" charset="0"/>
                  </a:rPr>
                  <a:t>2</a:t>
                </a:r>
              </a:p>
            </p:txBody>
          </p:sp>
        </mc:Choice>
        <mc:Fallback xmlns="">
          <p:sp>
            <p:nvSpPr>
              <p:cNvPr id="2" name="TextBox 13">
                <a:extLst>
                  <a:ext uri="{FF2B5EF4-FFF2-40B4-BE49-F238E27FC236}">
                    <a16:creationId xmlns:a16="http://schemas.microsoft.com/office/drawing/2014/main" id="{C247F6B6-EEF7-C67A-FCA4-4AAEE9965F30}"/>
                  </a:ext>
                </a:extLst>
              </p:cNvPr>
              <p:cNvSpPr txBox="1">
                <a:spLocks noRot="1" noChangeAspect="1" noMove="1" noResize="1" noEditPoints="1" noAdjustHandles="1" noChangeArrowheads="1" noChangeShapeType="1" noTextEdit="1"/>
              </p:cNvSpPr>
              <p:nvPr/>
            </p:nvSpPr>
            <p:spPr>
              <a:xfrm>
                <a:off x="1187577" y="5710744"/>
                <a:ext cx="9558395" cy="966860"/>
              </a:xfrm>
              <a:prstGeom prst="rect">
                <a:avLst/>
              </a:prstGeom>
              <a:blipFill>
                <a:blip r:embed="rId7"/>
                <a:stretch>
                  <a:fillRect b="-1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471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同理对</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级传动可得</a:t>
            </a:r>
          </a:p>
        </p:txBody>
      </p:sp>
      <mc:AlternateContent xmlns:mc="http://schemas.openxmlformats.org/markup-compatibility/2006" xmlns:a14="http://schemas.microsoft.com/office/drawing/2010/main">
        <mc:Choice Requires="a14">
          <p:sp>
            <p:nvSpPr>
              <p:cNvPr id="9" name="TextBox 8"/>
              <p:cNvSpPr txBox="1"/>
              <p:nvPr/>
            </p:nvSpPr>
            <p:spPr>
              <a:xfrm>
                <a:off x="1384127" y="1260803"/>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
                        <m:rPr>
                          <m:nor/>
                        </m:rPr>
                        <a:rPr lang="en-US" altLang="zh-CN" sz="2400"/>
                        <m:t>…</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i="1">
                              <a:latin typeface="Cambria Math"/>
                            </a:rPr>
                            <m:t>𝑛</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260803"/>
                <a:ext cx="10081120" cy="466706"/>
              </a:xfrm>
              <a:prstGeom prst="rect">
                <a:avLst/>
              </a:prstGeom>
              <a:blipFill rotWithShape="1">
                <a:blip r:embed="rId4"/>
                <a:stretch>
                  <a:fillRect b="-13158"/>
                </a:stretch>
              </a:blipFill>
            </p:spPr>
            <p:txBody>
              <a:bodyPr/>
              <a:lstStyle/>
              <a:p>
                <a:r>
                  <a:rPr lang="zh-CN" altLang="en-US">
                    <a:noFill/>
                  </a:rPr>
                  <a:t> </a:t>
                </a:r>
              </a:p>
            </p:txBody>
          </p:sp>
        </mc:Fallback>
      </mc:AlternateContent>
      <p:sp>
        <p:nvSpPr>
          <p:cNvPr id="10" name="TextBox 9"/>
          <p:cNvSpPr txBox="1"/>
          <p:nvPr/>
        </p:nvSpPr>
        <p:spPr>
          <a:xfrm>
            <a:off x="1388815" y="2311811"/>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所示的齿轮系为例。假设所有主动小齿轮的模数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，分度圆直径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，都与所在轴上的转矩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的三次方根成正比，即</a:t>
            </a:r>
          </a:p>
        </p:txBody>
      </p:sp>
      <p:sp>
        <p:nvSpPr>
          <p:cNvPr id="11" name="TextBox 10"/>
          <p:cNvSpPr txBox="1"/>
          <p:nvPr/>
        </p:nvSpPr>
        <p:spPr>
          <a:xfrm>
            <a:off x="1371200" y="17275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1389063" y="3321358"/>
                <a:ext cx="10081120" cy="5564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𝑚</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𝐷</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𝑏</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𝑏</m:t>
                          </m:r>
                        </m:e>
                        <m:sub>
                          <m:r>
                            <a:rPr lang="en-US" altLang="zh-CN" sz="2400">
                              <a:latin typeface="Cambria Math"/>
                            </a:rPr>
                            <m:t>1</m:t>
                          </m:r>
                        </m:sub>
                      </m:sSub>
                      <m:r>
                        <a:rPr lang="en-US" altLang="zh-CN" sz="2400">
                          <a:latin typeface="Cambria Math"/>
                        </a:rPr>
                        <m:t>=</m:t>
                      </m:r>
                      <m:rad>
                        <m:radPr>
                          <m:ctrlPr>
                            <a:rPr lang="zh-CN" altLang="zh-CN" sz="2400" i="1">
                              <a:latin typeface="Cambria Math" panose="02040503050406030204" pitchFamily="18" charset="0"/>
                            </a:rPr>
                          </m:ctrlPr>
                        </m:radPr>
                        <m:deg>
                          <m:r>
                            <a:rPr lang="en-US" altLang="zh-CN" sz="2400">
                              <a:latin typeface="Cambria Math"/>
                            </a:rPr>
                            <m:t>3</m:t>
                          </m:r>
                        </m:deg>
                        <m:e>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3</m:t>
                              </m:r>
                            </m:sub>
                          </m:sSub>
                          <m:r>
                            <m:rPr>
                              <m:nor/>
                            </m:rPr>
                            <a:rPr lang="en-US" altLang="zh-CN" sz="2400"/>
                            <m:t>/</m:t>
                          </m:r>
                          <m:sSub>
                            <m:sSubPr>
                              <m:ctrlPr>
                                <a:rPr lang="zh-CN" altLang="zh-CN" sz="2400" i="1">
                                  <a:latin typeface="Cambria Math" panose="02040503050406030204" pitchFamily="18" charset="0"/>
                                </a:rPr>
                              </m:ctrlPr>
                            </m:sSubPr>
                            <m:e>
                              <m:r>
                                <a:rPr lang="en-US" altLang="zh-CN" sz="2400" i="1">
                                  <a:latin typeface="Cambria Math"/>
                                </a:rPr>
                                <m:t>𝑇</m:t>
                              </m:r>
                            </m:e>
                            <m:sub>
                              <m:r>
                                <a:rPr lang="en-US" altLang="zh-CN" sz="2400">
                                  <a:latin typeface="Cambria Math"/>
                                </a:rPr>
                                <m:t>1</m:t>
                              </m:r>
                            </m:sub>
                          </m:sSub>
                        </m:e>
                      </m:rad>
                      <m:r>
                        <a:rPr lang="en-US" altLang="zh-CN" sz="2400">
                          <a:latin typeface="Cambria Math"/>
                        </a:rPr>
                        <m:t>=</m:t>
                      </m:r>
                      <m:rad>
                        <m:radPr>
                          <m:ctrlPr>
                            <a:rPr lang="zh-CN" altLang="zh-CN" sz="2400" i="1">
                              <a:latin typeface="Cambria Math" panose="02040503050406030204" pitchFamily="18" charset="0"/>
                            </a:rPr>
                          </m:ctrlPr>
                        </m:radPr>
                        <m:deg>
                          <m:r>
                            <a:rPr lang="en-US" altLang="zh-CN" sz="2400">
                              <a:latin typeface="Cambria Math"/>
                            </a:rPr>
                            <m:t>3</m:t>
                          </m:r>
                        </m:deg>
                        <m:e>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81</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9063" y="3321358"/>
                <a:ext cx="10081120" cy="556474"/>
              </a:xfrm>
              <a:prstGeom prst="rect">
                <a:avLst/>
              </a:prstGeom>
              <a:blipFill rotWithShape="1">
                <a:blip r:embed="rId5"/>
                <a:stretch>
                  <a:fillRect/>
                </a:stretch>
              </a:blipFill>
            </p:spPr>
            <p:txBody>
              <a:bodyPr/>
              <a:lstStyle/>
              <a:p>
                <a:r>
                  <a:rPr lang="zh-CN" altLang="en-US">
                    <a:noFill/>
                  </a:rPr>
                  <a:t> </a:t>
                </a:r>
              </a:p>
            </p:txBody>
          </p:sp>
        </mc:Fallback>
      </mc:AlternateContent>
      <p:sp>
        <p:nvSpPr>
          <p:cNvPr id="13" name="TextBox 12"/>
          <p:cNvSpPr txBox="1"/>
          <p:nvPr/>
        </p:nvSpPr>
        <p:spPr>
          <a:xfrm>
            <a:off x="1384127" y="3877832"/>
            <a:ext cx="10081120"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另设每个齿轮副中齿宽相等，即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，可得</a:t>
            </a:r>
          </a:p>
        </p:txBody>
      </p:sp>
      <mc:AlternateContent xmlns:mc="http://schemas.openxmlformats.org/markup-compatibility/2006" xmlns:a14="http://schemas.microsoft.com/office/drawing/2010/main">
        <mc:Choice Requires="a14">
          <p:sp>
            <p:nvSpPr>
              <p:cNvPr id="14" name="TextBox 13"/>
              <p:cNvSpPr txBox="1"/>
              <p:nvPr/>
            </p:nvSpPr>
            <p:spPr>
              <a:xfrm>
                <a:off x="1388815" y="4402630"/>
                <a:ext cx="10081120" cy="716710"/>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a:rPr>
                        <m:t>𝑖</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ad>
                        <m:radPr>
                          <m:degHide m:val="on"/>
                          <m:ctrlPr>
                            <a:rPr lang="zh-CN" altLang="zh-CN" sz="2400" i="1">
                              <a:latin typeface="Cambria Math" panose="02040503050406030204" pitchFamily="18" charset="0"/>
                            </a:rPr>
                          </m:ctrlPr>
                        </m:radPr>
                        <m:deg/>
                        <m:e>
                          <m:r>
                            <a:rPr lang="en-US" altLang="zh-CN" sz="2400">
                              <a:latin typeface="Cambria Math"/>
                            </a:rPr>
                            <m:t>2</m:t>
                          </m:r>
                          <m:r>
                            <a:rPr lang="en-US" altLang="zh-CN" sz="2400" i="1">
                              <a:latin typeface="Cambria Math"/>
                            </a:rPr>
                            <m:t>𝑖</m:t>
                          </m:r>
                          <m:r>
                            <a:rPr lang="en-US" altLang="zh-CN" sz="2400">
                              <a:latin typeface="Cambria Math"/>
                            </a:rPr>
                            <m:t>+1</m:t>
                          </m:r>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82</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88815" y="4402630"/>
                <a:ext cx="10081120" cy="7167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388568" y="5119340"/>
                <a:ext cx="10081120" cy="768263"/>
              </a:xfrm>
              <a:prstGeom prst="rect">
                <a:avLst/>
              </a:prstGeom>
              <a:noFill/>
            </p:spPr>
            <p:txBody>
              <a:bodyPr wrap="square" lIns="96433" tIns="48216" rIns="96433" bIns="48216" rtlCol="0">
                <a:spAutoFit/>
              </a:bodyPr>
              <a:lstStyle/>
              <a:p>
                <a:pPr lvl="0" indent="531719">
                  <a:lnSpc>
                    <a:spcPct val="15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ad>
                        <m:radPr>
                          <m:degHide m:val="on"/>
                          <m:ctrlPr>
                            <a:rPr lang="zh-CN" altLang="zh-CN" sz="2400" i="1">
                              <a:latin typeface="Cambria Math" panose="02040503050406030204" pitchFamily="18" charset="0"/>
                            </a:rPr>
                          </m:ctrlPr>
                        </m:radPr>
                        <m:deg/>
                        <m:e>
                          <m:r>
                            <a:rPr lang="en-US" altLang="zh-CN" sz="2400">
                              <a:latin typeface="Cambria Math"/>
                            </a:rPr>
                            <m:t>2</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+1</m:t>
                          </m:r>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83</m:t>
                      </m:r>
                      <m:r>
                        <m:rPr>
                          <m:nor/>
                        </m:rPr>
                        <a:rPr lang="en-US" altLang="zh-CN" sz="2400"/>
                        <m:t>)</m:t>
                      </m:r>
                    </m:oMath>
                  </m:oMathPara>
                </a14:m>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388568" y="5119340"/>
                <a:ext cx="10081120" cy="768263"/>
              </a:xfrm>
              <a:prstGeom prst="rect">
                <a:avLst/>
              </a:prstGeom>
              <a:blipFill rotWithShape="1">
                <a:blip r:embed="rId7"/>
                <a:stretch>
                  <a:fillRect/>
                </a:stretch>
              </a:blipFill>
            </p:spPr>
            <p:txBody>
              <a:bodyPr/>
              <a:lstStyle/>
              <a:p>
                <a:r>
                  <a:rPr lang="zh-CN" altLang="en-US">
                    <a:noFill/>
                  </a:rPr>
                  <a:t> </a:t>
                </a:r>
              </a:p>
            </p:txBody>
          </p:sp>
        </mc:Fallback>
      </mc:AlternateContent>
      <p:sp>
        <p:nvSpPr>
          <p:cNvPr id="19" name="TextBox 18"/>
          <p:cNvSpPr txBox="1"/>
          <p:nvPr/>
        </p:nvSpPr>
        <p:spPr>
          <a:xfrm>
            <a:off x="1388815" y="5887603"/>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所得各级传动比应为“前大后小”。</a:t>
            </a:r>
          </a:p>
        </p:txBody>
      </p:sp>
    </p:spTree>
    <p:extLst>
      <p:ext uri="{BB962C8B-B14F-4D97-AF65-F5344CB8AC3E}">
        <p14:creationId xmlns:p14="http://schemas.microsoft.com/office/powerpoint/2010/main" val="3802285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同理对</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级传动可得</a:t>
            </a:r>
          </a:p>
        </p:txBody>
      </p:sp>
      <mc:AlternateContent xmlns:mc="http://schemas.openxmlformats.org/markup-compatibility/2006" xmlns:a14="http://schemas.microsoft.com/office/drawing/2010/main">
        <mc:Choice Requires="a14">
          <p:sp>
            <p:nvSpPr>
              <p:cNvPr id="9" name="TextBox 8"/>
              <p:cNvSpPr txBox="1"/>
              <p:nvPr/>
            </p:nvSpPr>
            <p:spPr>
              <a:xfrm>
                <a:off x="1384127" y="1260803"/>
                <a:ext cx="10081120"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1</m:t>
                          </m:r>
                        </m:sub>
                      </m:sSub>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a:latin typeface="Cambria Math"/>
                            </a:rPr>
                            <m:t>2</m:t>
                          </m:r>
                        </m:sub>
                      </m:sSub>
                      <m:r>
                        <a:rPr lang="en-US" altLang="zh-CN" sz="2400">
                          <a:latin typeface="Cambria Math"/>
                        </a:rPr>
                        <m:t>=</m:t>
                      </m:r>
                      <m:r>
                        <m:rPr>
                          <m:nor/>
                        </m:rPr>
                        <a:rPr lang="en-US" altLang="zh-CN" sz="2400"/>
                        <m:t>…</m:t>
                      </m:r>
                      <m:r>
                        <a:rPr lang="en-US" altLang="zh-CN" sz="2400">
                          <a:latin typeface="Cambria Math"/>
                        </a:rPr>
                        <m:t>=</m:t>
                      </m:r>
                      <m:sSub>
                        <m:sSubPr>
                          <m:ctrlPr>
                            <a:rPr lang="zh-CN" altLang="zh-CN" sz="2400" i="1">
                              <a:latin typeface="Cambria Math" panose="02040503050406030204" pitchFamily="18" charset="0"/>
                            </a:rPr>
                          </m:ctrlPr>
                        </m:sSubPr>
                        <m:e>
                          <m:r>
                            <a:rPr lang="en-US" altLang="zh-CN" sz="2400" i="1">
                              <a:latin typeface="Cambria Math"/>
                            </a:rPr>
                            <m:t>𝑖</m:t>
                          </m:r>
                        </m:e>
                        <m:sub>
                          <m:r>
                            <a:rPr lang="en-US" altLang="zh-CN" sz="2400" i="1">
                              <a:latin typeface="Cambria Math"/>
                            </a:rPr>
                            <m:t>𝑛</m:t>
                          </m:r>
                        </m:sub>
                      </m:sSub>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80</m:t>
                      </m:r>
                      <m:r>
                        <m:rPr>
                          <m:nor/>
                        </m:rPr>
                        <a:rPr lang="en-US" altLang="zh-CN" sz="2400"/>
                        <m:t>)</m:t>
                      </m:r>
                    </m:oMath>
                  </m:oMathPara>
                </a14:m>
                <a:endParaRPr lang="zh-CN" altLang="zh-CN"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84127" y="1260803"/>
                <a:ext cx="10081120" cy="466706"/>
              </a:xfrm>
              <a:prstGeom prst="rect">
                <a:avLst/>
              </a:prstGeom>
              <a:blipFill rotWithShape="1">
                <a:blip r:embed="rId4"/>
                <a:stretch>
                  <a:fillRect b="-13158"/>
                </a:stretch>
              </a:blipFill>
            </p:spPr>
            <p:txBody>
              <a:bodyPr/>
              <a:lstStyle/>
              <a:p>
                <a:r>
                  <a:rPr lang="zh-CN" altLang="en-US">
                    <a:noFill/>
                  </a:rPr>
                  <a:t> </a:t>
                </a:r>
              </a:p>
            </p:txBody>
          </p:sp>
        </mc:Fallback>
      </mc:AlternateContent>
      <p:sp>
        <p:nvSpPr>
          <p:cNvPr id="10" name="TextBox 9"/>
          <p:cNvSpPr txBox="1"/>
          <p:nvPr/>
        </p:nvSpPr>
        <p:spPr>
          <a:xfrm>
            <a:off x="1388815" y="2311811"/>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仍以图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所示的齿轮系为例。假设所有主动小齿轮的模数</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，分度圆直径</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，齿宽</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与所在轴上的转矩</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的三次</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方根成正比，即</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0"/>
          <p:cNvSpPr txBox="1"/>
          <p:nvPr/>
        </p:nvSpPr>
        <p:spPr>
          <a:xfrm>
            <a:off x="1371200" y="1727509"/>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大功率传动装置</a:t>
            </a:r>
            <a:endParaRPr lang="zh-CN" altLang="en-US" sz="2500" baseline="3000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1389063" y="3321358"/>
                <a:ext cx="10081120" cy="556474"/>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𝑚</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𝑚</m:t>
                          </m:r>
                        </m:e>
                        <m:sub>
                          <m:r>
                            <a:rPr lang="en-US" altLang="zh-CN" sz="2400">
                              <a:highlight>
                                <a:srgbClr val="FFFF00"/>
                              </a:highlight>
                              <a:latin typeface="Cambria Math"/>
                            </a:rPr>
                            <m:t>1</m:t>
                          </m:r>
                        </m:sub>
                      </m:sSub>
                      <m:r>
                        <a:rPr lang="en-US" altLang="zh-CN" sz="2400">
                          <a:highlight>
                            <a:srgbClr val="FFFF00"/>
                          </a:highlight>
                          <a:latin typeface="Cambria Math"/>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𝐷</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𝐷</m:t>
                          </m:r>
                        </m:e>
                        <m:sub>
                          <m:r>
                            <a:rPr lang="en-US" altLang="zh-CN" sz="2400">
                              <a:highlight>
                                <a:srgbClr val="FFFF00"/>
                              </a:highlight>
                              <a:latin typeface="Cambria Math"/>
                            </a:rPr>
                            <m:t>1</m:t>
                          </m:r>
                        </m:sub>
                      </m:sSub>
                      <m:r>
                        <a:rPr lang="en-US" altLang="zh-CN" sz="2400">
                          <a:highlight>
                            <a:srgbClr val="FFFF00"/>
                          </a:highlight>
                          <a:latin typeface="Cambria Math"/>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𝑏</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𝑏</m:t>
                          </m:r>
                        </m:e>
                        <m:sub>
                          <m:r>
                            <a:rPr lang="en-US" altLang="zh-CN" sz="2400">
                              <a:highlight>
                                <a:srgbClr val="FFFF00"/>
                              </a:highlight>
                              <a:latin typeface="Cambria Math"/>
                            </a:rPr>
                            <m:t>1</m:t>
                          </m:r>
                        </m:sub>
                      </m:sSub>
                      <m:r>
                        <a:rPr lang="en-US" altLang="zh-CN" sz="2400">
                          <a:highlight>
                            <a:srgbClr val="FFFF00"/>
                          </a:highlight>
                          <a:latin typeface="Cambria Math"/>
                        </a:rPr>
                        <m:t>=</m:t>
                      </m:r>
                      <m:rad>
                        <m:radPr>
                          <m:ctrlPr>
                            <a:rPr lang="zh-CN" altLang="zh-CN" sz="2400" i="1">
                              <a:highlight>
                                <a:srgbClr val="FFFF00"/>
                              </a:highlight>
                              <a:latin typeface="Cambria Math" panose="02040503050406030204" pitchFamily="18" charset="0"/>
                            </a:rPr>
                          </m:ctrlPr>
                        </m:radPr>
                        <m:deg>
                          <m:r>
                            <a:rPr lang="en-US" altLang="zh-CN" sz="2400">
                              <a:highlight>
                                <a:srgbClr val="FFFF00"/>
                              </a:highlight>
                              <a:latin typeface="Cambria Math"/>
                            </a:rPr>
                            <m:t>3</m:t>
                          </m:r>
                        </m:deg>
                        <m:e>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𝑇</m:t>
                              </m:r>
                            </m:e>
                            <m:sub>
                              <m:r>
                                <a:rPr lang="en-US" altLang="zh-CN" sz="2400">
                                  <a:highlight>
                                    <a:srgbClr val="FFFF00"/>
                                  </a:highlight>
                                  <a:latin typeface="Cambria Math"/>
                                </a:rPr>
                                <m:t>3</m:t>
                              </m:r>
                            </m:sub>
                          </m:sSub>
                          <m:r>
                            <m:rPr>
                              <m:nor/>
                            </m:rPr>
                            <a:rPr lang="en-US" altLang="zh-CN" sz="2400">
                              <a:highlight>
                                <a:srgbClr val="FFFF00"/>
                              </a:highlight>
                            </a:rPr>
                            <m:t>/</m:t>
                          </m:r>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𝑇</m:t>
                              </m:r>
                            </m:e>
                            <m:sub>
                              <m:r>
                                <a:rPr lang="en-US" altLang="zh-CN" sz="2400">
                                  <a:highlight>
                                    <a:srgbClr val="FFFF00"/>
                                  </a:highlight>
                                  <a:latin typeface="Cambria Math"/>
                                </a:rPr>
                                <m:t>1</m:t>
                              </m:r>
                            </m:sub>
                          </m:sSub>
                        </m:e>
                      </m:rad>
                      <m:r>
                        <a:rPr lang="en-US" altLang="zh-CN" sz="2400">
                          <a:highlight>
                            <a:srgbClr val="FFFF00"/>
                          </a:highlight>
                          <a:latin typeface="Cambria Math"/>
                        </a:rPr>
                        <m:t>=</m:t>
                      </m:r>
                      <m:rad>
                        <m:radPr>
                          <m:ctrlPr>
                            <a:rPr lang="zh-CN" altLang="zh-CN" sz="2400" i="1">
                              <a:highlight>
                                <a:srgbClr val="FFFF00"/>
                              </a:highlight>
                              <a:latin typeface="Cambria Math" panose="02040503050406030204" pitchFamily="18" charset="0"/>
                            </a:rPr>
                          </m:ctrlPr>
                        </m:radPr>
                        <m:deg>
                          <m:r>
                            <a:rPr lang="en-US" altLang="zh-CN" sz="2400">
                              <a:highlight>
                                <a:srgbClr val="FFFF00"/>
                              </a:highlight>
                              <a:latin typeface="Cambria Math"/>
                            </a:rPr>
                            <m:t>3</m:t>
                          </m:r>
                        </m:deg>
                        <m:e>
                          <m:sSub>
                            <m:sSubPr>
                              <m:ctrlPr>
                                <a:rPr lang="zh-CN" altLang="zh-CN" sz="2400" i="1">
                                  <a:highlight>
                                    <a:srgbClr val="FFFF00"/>
                                  </a:highlight>
                                  <a:latin typeface="Cambria Math" panose="02040503050406030204" pitchFamily="18" charset="0"/>
                                </a:rPr>
                              </m:ctrlPr>
                            </m:sSubPr>
                            <m:e>
                              <m:r>
                                <a:rPr lang="en-US" altLang="zh-CN" sz="2400" i="1">
                                  <a:highlight>
                                    <a:srgbClr val="FFFF00"/>
                                  </a:highlight>
                                  <a:latin typeface="Cambria Math"/>
                                </a:rPr>
                                <m:t>𝑖</m:t>
                              </m:r>
                            </m:e>
                            <m:sub>
                              <m:r>
                                <a:rPr lang="en-US" altLang="zh-CN" sz="2400">
                                  <a:highlight>
                                    <a:srgbClr val="FFFF00"/>
                                  </a:highlight>
                                  <a:latin typeface="Cambria Math"/>
                                </a:rPr>
                                <m:t>1</m:t>
                              </m:r>
                            </m:sub>
                          </m:sSub>
                        </m:e>
                      </m:rad>
                      <m:r>
                        <m:rPr>
                          <m:nor/>
                        </m:rPr>
                        <a:rPr lang="en-US" altLang="zh-CN" sz="2400" b="0" i="0" smtClean="0"/>
                        <m:t>          </m:t>
                      </m:r>
                      <m:r>
                        <m:rPr>
                          <m:nor/>
                        </m:rPr>
                        <a:rPr lang="en-US" altLang="zh-CN" sz="2400"/>
                        <m:t>(</m:t>
                      </m:r>
                      <m:r>
                        <a:rPr lang="en-US" altLang="zh-CN" sz="2400">
                          <a:latin typeface="Cambria Math"/>
                        </a:rPr>
                        <m:t>2</m:t>
                      </m:r>
                      <m:r>
                        <m:rPr>
                          <m:nor/>
                        </m:rPr>
                        <a:rPr lang="en-US" altLang="zh-CN" sz="2400" i="1"/>
                        <m:t>−</m:t>
                      </m:r>
                      <m:r>
                        <a:rPr lang="en-US" altLang="zh-CN" sz="2400">
                          <a:latin typeface="Cambria Math"/>
                        </a:rPr>
                        <m:t>81</m:t>
                      </m:r>
                      <m:r>
                        <m:rPr>
                          <m:nor/>
                        </m:rPr>
                        <a:rPr lang="en-US" altLang="zh-CN" sz="2400"/>
                        <m:t>)</m:t>
                      </m:r>
                    </m:oMath>
                  </m:oMathPara>
                </a14:m>
                <a:endParaRPr lang="zh-CN" altLang="zh-CN"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89063" y="3321358"/>
                <a:ext cx="10081120" cy="556474"/>
              </a:xfrm>
              <a:prstGeom prst="rect">
                <a:avLst/>
              </a:prstGeom>
              <a:blipFill>
                <a:blip r:embed="rId5"/>
                <a:stretch>
                  <a:fillRect/>
                </a:stretch>
              </a:blipFill>
            </p:spPr>
            <p:txBody>
              <a:bodyPr/>
              <a:lstStyle/>
              <a:p>
                <a:r>
                  <a:rPr lang="zh-CN" altLang="en-US">
                    <a:noFill/>
                  </a:rPr>
                  <a:t> </a:t>
                </a:r>
              </a:p>
            </p:txBody>
          </p:sp>
        </mc:Fallback>
      </mc:AlternateContent>
      <p:sp>
        <p:nvSpPr>
          <p:cNvPr id="13" name="TextBox 12"/>
          <p:cNvSpPr txBox="1"/>
          <p:nvPr/>
        </p:nvSpPr>
        <p:spPr>
          <a:xfrm>
            <a:off x="1384127" y="3877832"/>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另设每个齿轮副中齿宽相等，即</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，则</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05FE895-7DA7-6D12-7E9E-302BB9907DDE}"/>
                  </a:ext>
                </a:extLst>
              </p:cNvPr>
              <p:cNvSpPr/>
              <p:nvPr/>
            </p:nvSpPr>
            <p:spPr>
              <a:xfrm>
                <a:off x="2108895" y="4193685"/>
                <a:ext cx="11327907" cy="105631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a:rPr>
                      <m:t>𝑚</m:t>
                    </m:r>
                    <m:r>
                      <a:rPr kumimoji="0" lang="en-US" altLang="zh-CN" sz="2400" b="0" i="0" u="none" strike="noStrike" kern="1200" cap="none" spc="0" normalizeH="0" baseline="0" noProof="0">
                        <a:ln>
                          <a:noFill/>
                        </a:ln>
                        <a:solidFill>
                          <a:prstClr val="black"/>
                        </a:solidFill>
                        <a:effectLst/>
                        <a:uLnTx/>
                        <a:uFillTx/>
                        <a:latin typeface="Cambria Math"/>
                      </a:rPr>
                      <m:t>=</m:t>
                    </m:r>
                    <m:limLow>
                      <m:limLow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LowPr>
                      <m:e>
                        <m:limUpp>
                          <m:limUp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UppPr>
                          <m:e>
                            <m:r>
                              <m:rPr>
                                <m:nor/>
                              </m:rPr>
                              <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rPr>
                              <m:t>∑</m:t>
                            </m:r>
                          </m:e>
                          <m:lim>
                            <m:r>
                              <a:rPr kumimoji="0" lang="en-US" altLang="zh-CN" sz="2400" b="0" i="0" u="none" strike="noStrike" kern="1200" cap="none" spc="0" normalizeH="0" baseline="0" noProof="0">
                                <a:ln>
                                  <a:noFill/>
                                </a:ln>
                                <a:solidFill>
                                  <a:prstClr val="black"/>
                                </a:solidFill>
                                <a:effectLst/>
                                <a:uLnTx/>
                                <a:uFillTx/>
                                <a:latin typeface="Cambria Math"/>
                              </a:rPr>
                              <m:t>4</m:t>
                            </m:r>
                          </m:lim>
                        </m:limUpp>
                      </m:e>
                      <m:lim>
                        <m:r>
                          <a:rPr kumimoji="0" lang="en-US" altLang="zh-CN" sz="2400" b="0" i="1" u="none" strike="noStrike" kern="1200" cap="none" spc="0" normalizeH="0" baseline="0" noProof="0">
                            <a:ln>
                              <a:noFill/>
                            </a:ln>
                            <a:solidFill>
                              <a:prstClr val="black"/>
                            </a:solidFill>
                            <a:effectLst/>
                            <a:uLnTx/>
                            <a:uFillTx/>
                            <a:latin typeface="Cambria Math"/>
                          </a:rPr>
                          <m:t>𝑖</m:t>
                        </m:r>
                        <m:r>
                          <a:rPr kumimoji="0" lang="en-US" altLang="zh-CN" sz="2400" b="0" i="0" u="none" strike="noStrike" kern="1200" cap="none" spc="0" normalizeH="0" baseline="0" noProof="0">
                            <a:ln>
                              <a:noFill/>
                            </a:ln>
                            <a:solidFill>
                              <a:prstClr val="black"/>
                            </a:solidFill>
                            <a:effectLst/>
                            <a:uLnTx/>
                            <a:uFillTx/>
                            <a:latin typeface="Cambria Math"/>
                          </a:rPr>
                          <m:t>=1</m:t>
                        </m:r>
                      </m:lim>
                    </m:limLow>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a:rPr>
                          <m:t>𝑚</m:t>
                        </m:r>
                      </m:e>
                      <m:sub>
                        <m:r>
                          <a:rPr kumimoji="0" lang="en-US" altLang="zh-CN" sz="2400" b="0" i="1" u="none" strike="noStrike" kern="1200" cap="none" spc="0" normalizeH="0" baseline="0" noProof="0">
                            <a:ln>
                              <a:noFill/>
                            </a:ln>
                            <a:solidFill>
                              <a:prstClr val="black"/>
                            </a:solidFill>
                            <a:effectLst/>
                            <a:uLnTx/>
                            <a:uFillTx/>
                            <a:latin typeface="Cambria Math"/>
                          </a:rPr>
                          <m:t>𝑖</m:t>
                        </m:r>
                      </m:sub>
                    </m:sSub>
                    <m:r>
                      <a:rPr kumimoji="0" lang="en-US" altLang="zh-CN" sz="2400" b="0" i="0" u="none" strike="noStrike" kern="1200" cap="none" spc="0" normalizeH="0" baseline="0" noProof="0">
                        <a:ln>
                          <a:noFill/>
                        </a:ln>
                        <a:solidFill>
                          <a:prstClr val="black"/>
                        </a:solidFill>
                        <a:effectLst/>
                        <a:uLnTx/>
                        <a:uFillTx/>
                        <a:latin typeface="Cambria Math"/>
                      </a:rPr>
                      <m:t>=</m:t>
                    </m:r>
                    <m:r>
                      <a:rPr kumimoji="0" lang="en-US" altLang="zh-CN" sz="2400" b="0" i="1" u="none" strike="noStrike" kern="1200" cap="none" spc="0" normalizeH="0" baseline="0" noProof="0">
                        <a:ln>
                          <a:noFill/>
                        </a:ln>
                        <a:solidFill>
                          <a:prstClr val="black"/>
                        </a:solidFill>
                        <a:effectLst/>
                        <a:uLnTx/>
                        <a:uFillTx/>
                        <a:latin typeface="Cambria Math"/>
                      </a:rPr>
                      <m:t>𝜌</m:t>
                    </m:r>
                    <m:limLow>
                      <m:limLow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LowPr>
                      <m:e>
                        <m:limUpp>
                          <m:limUp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limUppPr>
                          <m:e>
                            <m:r>
                              <m:rPr>
                                <m:nor/>
                              </m:rPr>
                              <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rPr>
                              <m:t>∑</m:t>
                            </m:r>
                          </m:e>
                          <m:lim>
                            <m:r>
                              <a:rPr kumimoji="0" lang="en-US" altLang="zh-CN" sz="2400" b="0" i="0" u="none" strike="noStrike" kern="1200" cap="none" spc="0" normalizeH="0" baseline="0" noProof="0">
                                <a:ln>
                                  <a:noFill/>
                                </a:ln>
                                <a:solidFill>
                                  <a:prstClr val="black"/>
                                </a:solidFill>
                                <a:effectLst/>
                                <a:uLnTx/>
                                <a:uFillTx/>
                                <a:latin typeface="Cambria Math"/>
                              </a:rPr>
                              <m:t>4</m:t>
                            </m:r>
                          </m:lim>
                        </m:limUpp>
                      </m:e>
                      <m:lim>
                        <m:r>
                          <a:rPr kumimoji="0" lang="en-US" altLang="zh-CN" sz="2400" b="0" i="1" u="none" strike="noStrike" kern="1200" cap="none" spc="0" normalizeH="0" baseline="0" noProof="0">
                            <a:ln>
                              <a:noFill/>
                            </a:ln>
                            <a:solidFill>
                              <a:prstClr val="black"/>
                            </a:solidFill>
                            <a:effectLst/>
                            <a:uLnTx/>
                            <a:uFillTx/>
                            <a:latin typeface="Cambria Math"/>
                          </a:rPr>
                          <m:t>𝑖</m:t>
                        </m:r>
                        <m:r>
                          <a:rPr kumimoji="0" lang="en-US" altLang="zh-CN" sz="2400" b="0" i="0" u="none" strike="noStrike" kern="1200" cap="none" spc="0" normalizeH="0" baseline="0" noProof="0">
                            <a:ln>
                              <a:noFill/>
                            </a:ln>
                            <a:solidFill>
                              <a:prstClr val="black"/>
                            </a:solidFill>
                            <a:effectLst/>
                            <a:uLnTx/>
                            <a:uFillTx/>
                            <a:latin typeface="Cambria Math"/>
                          </a:rPr>
                          <m:t>=1</m:t>
                        </m:r>
                      </m:lim>
                    </m:limLow>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𝑉</m:t>
                        </m:r>
                      </m:e>
                      <m:sub>
                        <m:r>
                          <a:rPr kumimoji="0" lang="en-US" altLang="zh-CN" sz="2400" b="0" i="1" u="none" strike="noStrike" kern="1200" cap="none" spc="0" normalizeH="0" baseline="0" noProof="0">
                            <a:ln>
                              <a:noFill/>
                            </a:ln>
                            <a:solidFill>
                              <a:prstClr val="black"/>
                            </a:solidFill>
                            <a:effectLst/>
                            <a:uLnTx/>
                            <a:uFillTx/>
                            <a:latin typeface="Cambria Math"/>
                          </a:rPr>
                          <m:t>𝑖</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 </a:t>
                </a:r>
                <a14:m>
                  <m:oMath xmlns:m="http://schemas.openxmlformats.org/officeDocument/2006/math">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fPr>
                      <m:num>
                        <m:r>
                          <m:rPr>
                            <m:nor/>
                          </m:rP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m:t>π</m:t>
                        </m:r>
                        <m:r>
                          <m:rPr>
                            <m:nor/>
                          </m:rP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m:t>ρ</m:t>
                        </m:r>
                      </m:num>
                      <m:den>
                        <m:r>
                          <m:rPr>
                            <m:nor/>
                          </m:rP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m:t>4</m:t>
                        </m:r>
                      </m:den>
                    </m:f>
                    <m: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a:ln>
                              <a:noFill/>
                            </a:ln>
                            <a:solidFill>
                              <a:prstClr val="black"/>
                            </a:solidFill>
                            <a:effectLst/>
                            <a:uLnTx/>
                            <a:uFillTx/>
                            <a:latin typeface="Cambria Math"/>
                          </a:rPr>
                          <m:t>1</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a:t>
                </a:r>
                <a14:m>
                  <m:oMath xmlns:m="http://schemas.openxmlformats.org/officeDocument/2006/math">
                    <m:r>
                      <m:rPr>
                        <m:nor/>
                      </m:rP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b</m:t>
                    </m:r>
                    <m:r>
                      <m:rPr>
                        <m:nor/>
                      </m:rP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2</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2</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zh-CN"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 </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3</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m:rPr>
                        <m:nor/>
                      </m:rP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b</m:t>
                    </m:r>
                    <m:r>
                      <m:rPr>
                        <m:nor/>
                      </m:rP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4</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a:rPr>
                          <m:t>𝐷</m:t>
                        </m:r>
                      </m:e>
                      <m: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rPr>
                          <m:t>4</m:t>
                        </m:r>
                      </m:sub>
                      <m:sup>
                        <m:r>
                          <a:rPr kumimoji="0" lang="en-US" altLang="zh-CN" sz="2400" b="0" i="0" u="none" strike="noStrike" kern="1200" cap="none" spc="0" normalizeH="0" baseline="0" noProof="0">
                            <a:ln>
                              <a:noFill/>
                            </a:ln>
                            <a:solidFill>
                              <a:prstClr val="black"/>
                            </a:solidFill>
                            <a:effectLst/>
                            <a:uLnTx/>
                            <a:uFillTx/>
                            <a:latin typeface="Cambria Math"/>
                          </a:rPr>
                          <m:t>2</m:t>
                        </m:r>
                      </m:sup>
                    </m:sSubSup>
                  </m:oMath>
                </a14:m>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rPr>
                  <a:t>)</a:t>
                </a:r>
                <a:r>
                  <a:rPr kumimoji="0" lang="en-US" altLang="zh-CN" sz="2400" b="0" i="1" u="none" strike="noStrike" kern="1200" cap="none" spc="0" normalizeH="0" baseline="0" noProof="0" dirty="0">
                    <a:ln>
                      <a:noFill/>
                    </a:ln>
                    <a:solidFill>
                      <a:prstClr val="black"/>
                    </a:solidFill>
                    <a:effectLst/>
                    <a:uLnTx/>
                    <a:uFillTx/>
                    <a:latin typeface="Calibri"/>
                    <a:ea typeface="宋体" panose="02010600030101010101" pitchFamily="2" charset="-122"/>
                  </a:rPr>
                  <a:t>   </a:t>
                </a:r>
              </a:p>
            </p:txBody>
          </p:sp>
        </mc:Choice>
        <mc:Fallback xmlns="">
          <p:sp>
            <p:nvSpPr>
              <p:cNvPr id="2" name="矩形 1">
                <a:extLst>
                  <a:ext uri="{FF2B5EF4-FFF2-40B4-BE49-F238E27FC236}">
                    <a16:creationId xmlns:a16="http://schemas.microsoft.com/office/drawing/2014/main" id="{F05FE895-7DA7-6D12-7E9E-302BB9907DDE}"/>
                  </a:ext>
                </a:extLst>
              </p:cNvPr>
              <p:cNvSpPr>
                <a:spLocks noRot="1" noChangeAspect="1" noMove="1" noResize="1" noEditPoints="1" noAdjustHandles="1" noChangeArrowheads="1" noChangeShapeType="1" noTextEdit="1"/>
              </p:cNvSpPr>
              <p:nvPr/>
            </p:nvSpPr>
            <p:spPr>
              <a:xfrm>
                <a:off x="2108895" y="4193685"/>
                <a:ext cx="11327907" cy="1056315"/>
              </a:xfrm>
              <a:prstGeom prst="rect">
                <a:avLst/>
              </a:prstGeom>
              <a:blipFill>
                <a:blip r:embed="rId6"/>
                <a:stretch>
                  <a:fillRect b="-1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E0F0D5C-A68A-FAC3-74B9-FEA3906B720D}"/>
                  </a:ext>
                </a:extLst>
              </p:cNvPr>
              <p:cNvSpPr/>
              <p:nvPr/>
            </p:nvSpPr>
            <p:spPr>
              <a:xfrm>
                <a:off x="1924455" y="5272933"/>
                <a:ext cx="10907697" cy="1504001"/>
              </a:xfrm>
              <a:prstGeom prst="rect">
                <a:avLst/>
              </a:prstGeom>
            </p:spPr>
            <p:txBody>
              <a:bodyPr wrap="square">
                <a:spAutoFit/>
              </a:bodyPr>
              <a:lstStyle/>
              <a:p>
                <a:pPr>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结合</a:t>
                </a:r>
                <a14:m>
                  <m:oMath xmlns:m="http://schemas.openxmlformats.org/officeDocument/2006/math">
                    <m:r>
                      <a:rPr lang="zh-CN" altLang="en-US" sz="2000" dirty="0">
                        <a:solidFill>
                          <a:prstClr val="black"/>
                        </a:solidFill>
                        <a:latin typeface="Cambria Math" panose="02040503050406030204" pitchFamily="18" charset="0"/>
                        <a:ea typeface="微软雅黑" panose="020B0503020204020204" pitchFamily="34" charset="-122"/>
                      </a:rPr>
                      <m:t>传动关系及式</m:t>
                    </m:r>
                    <m:r>
                      <m:rPr>
                        <m:nor/>
                      </m:rPr>
                      <a:rPr lang="en-US" altLang="zh-CN" sz="2000">
                        <a:solidFill>
                          <a:prstClr val="black"/>
                        </a:solidFill>
                        <a:latin typeface="微软雅黑" panose="020B0503020204020204" pitchFamily="34" charset="-122"/>
                        <a:ea typeface="微软雅黑" panose="020B0503020204020204" pitchFamily="34" charset="-122"/>
                      </a:rPr>
                      <m:t>(</m:t>
                    </m:r>
                    <m:r>
                      <a:rPr lang="en-US" altLang="zh-CN" sz="2000">
                        <a:solidFill>
                          <a:prstClr val="black"/>
                        </a:solidFill>
                        <a:latin typeface="Cambria Math" panose="02040503050406030204" pitchFamily="18" charset="0"/>
                        <a:ea typeface="微软雅黑" panose="020B0503020204020204" pitchFamily="34" charset="-122"/>
                      </a:rPr>
                      <m:t>2</m:t>
                    </m:r>
                    <m:r>
                      <m:rPr>
                        <m:nor/>
                      </m:rPr>
                      <a:rPr lang="en-US" altLang="zh-CN" sz="2000">
                        <a:solidFill>
                          <a:prstClr val="black"/>
                        </a:solidFill>
                        <a:latin typeface="微软雅黑" panose="020B0503020204020204" pitchFamily="34" charset="-122"/>
                        <a:ea typeface="微软雅黑" panose="020B0503020204020204" pitchFamily="34" charset="-122"/>
                      </a:rPr>
                      <m:t>−</m:t>
                    </m:r>
                    <m:r>
                      <a:rPr lang="en-US" altLang="zh-CN" sz="2000">
                        <a:solidFill>
                          <a:prstClr val="black"/>
                        </a:solidFill>
                        <a:latin typeface="Cambria Math" panose="02040503050406030204" pitchFamily="18" charset="0"/>
                        <a:ea typeface="微软雅黑" panose="020B0503020204020204" pitchFamily="34" charset="-122"/>
                      </a:rPr>
                      <m:t>81</m:t>
                    </m:r>
                    <m:r>
                      <m:rPr>
                        <m:nor/>
                      </m:rPr>
                      <a:rPr lang="en-US" altLang="zh-CN" sz="2000">
                        <a:solidFill>
                          <a:prstClr val="black"/>
                        </a:solidFill>
                        <a:latin typeface="微软雅黑" panose="020B0503020204020204" pitchFamily="34" charset="-122"/>
                        <a:ea typeface="微软雅黑" panose="020B0503020204020204" pitchFamily="34" charset="-122"/>
                      </a:rPr>
                      <m:t>)</m:t>
                    </m:r>
                  </m:oMath>
                </a14:m>
                <a:r>
                  <a:rPr lang="zh-CN" altLang="en-US" sz="2000" dirty="0">
                    <a:solidFill>
                      <a:prstClr val="black"/>
                    </a:solidFill>
                    <a:latin typeface="微软雅黑" panose="020B0503020204020204" pitchFamily="34" charset="-122"/>
                    <a:ea typeface="微软雅黑" panose="020B0503020204020204" pitchFamily="34" charset="-122"/>
                  </a:rPr>
                  <a:t>得：</a:t>
                </a:r>
                <a:r>
                  <a:rPr lang="en-US" altLang="zh-CN" sz="2000" dirty="0">
                    <a:solidFill>
                      <a:prstClr val="black"/>
                    </a:solidFill>
                    <a:latin typeface="微软雅黑" panose="020B0503020204020204" pitchFamily="34" charset="-122"/>
                    <a:ea typeface="微软雅黑" panose="020B0503020204020204" pitchFamily="34" charset="-122"/>
                  </a:rPr>
                  <a:t> </a:t>
                </a:r>
              </a:p>
              <a:p>
                <a:pPr>
                  <a:lnSpc>
                    <a:spcPct val="150000"/>
                  </a:lnSpc>
                </a:pPr>
                <a14:m>
                  <m:oMathPara xmlns:m="http://schemas.openxmlformats.org/officeDocument/2006/math">
                    <m:oMathParaPr>
                      <m:jc m:val="centerGroup"/>
                    </m:oMathParaPr>
                    <m:oMath xmlns:m="http://schemas.openxmlformats.org/officeDocument/2006/math">
                      <m:r>
                        <a:rPr lang="en-US" altLang="zh-CN" sz="2000">
                          <a:solidFill>
                            <a:prstClr val="black"/>
                          </a:solidFill>
                          <a:latin typeface="Cambria Math" panose="02040503050406030204" pitchFamily="18" charset="0"/>
                        </a:rPr>
                        <m:t>𝑚</m:t>
                      </m:r>
                      <m:r>
                        <a:rPr lang="en-US" altLang="zh-CN" sz="200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m:rPr>
                              <m:nor/>
                            </m:rPr>
                            <a:rPr lang="en-US" altLang="zh-CN" sz="2000" dirty="0">
                              <a:solidFill>
                                <a:prstClr val="black"/>
                              </a:solidFill>
                              <a:latin typeface="微软雅黑" panose="020B0503020204020204" pitchFamily="34" charset="-122"/>
                              <a:ea typeface="微软雅黑" panose="020B0503020204020204" pitchFamily="34" charset="-122"/>
                            </a:rPr>
                            <m:t>πρ</m:t>
                          </m:r>
                        </m:num>
                        <m:den>
                          <m:r>
                            <m:rPr>
                              <m:nor/>
                            </m:rPr>
                            <a:rPr lang="en-US" altLang="zh-CN" sz="2000" dirty="0">
                              <a:solidFill>
                                <a:prstClr val="black"/>
                              </a:solidFill>
                              <a:latin typeface="微软雅黑" panose="020B0503020204020204" pitchFamily="34" charset="-122"/>
                              <a:ea typeface="微软雅黑" panose="020B0503020204020204" pitchFamily="34" charset="-122"/>
                            </a:rPr>
                            <m:t>4</m:t>
                          </m:r>
                        </m:den>
                      </m:f>
                      <m:r>
                        <a:rPr lang="zh-CN"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m:rPr>
                          <m:nor/>
                        </m:rPr>
                        <a:rPr lang="en-US" altLang="zh-CN" sz="2000" dirty="0">
                          <a:solidFill>
                            <a:prstClr val="black"/>
                          </a:solidFill>
                          <a:latin typeface="微软雅黑" panose="020B0503020204020204" pitchFamily="34" charset="-122"/>
                          <a:ea typeface="微软雅黑" panose="020B0503020204020204" pitchFamily="34" charset="-122"/>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2</m:t>
                          </m:r>
                        </m:sub>
                        <m:sup>
                          <m:r>
                            <a:rPr lang="en-US" altLang="zh-CN" sz="2000">
                              <a:solidFill>
                                <a:prstClr val="black"/>
                              </a:solidFill>
                              <a:latin typeface="Cambria Math" panose="02040503050406030204" pitchFamily="18" charset="0"/>
                            </a:rPr>
                            <m:t>2</m:t>
                          </m:r>
                        </m:sup>
                      </m:sSubSup>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smtClean="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m:rPr>
                          <m:nor/>
                        </m:rPr>
                        <a:rPr lang="en-US" altLang="zh-CN" sz="2000" dirty="0">
                          <a:solidFill>
                            <a:prstClr val="black"/>
                          </a:solidFill>
                          <a:latin typeface="微软雅黑" panose="020B0503020204020204" pitchFamily="34" charset="-122"/>
                          <a:ea typeface="微软雅黑" panose="020B0503020204020204" pitchFamily="34" charset="-122"/>
                        </a:rPr>
                        <m:t>)</m:t>
                      </m:r>
                      <m:r>
                        <m:rPr>
                          <m:nor/>
                        </m:rPr>
                        <a:rPr lang="en-US" altLang="zh-CN" sz="2000" dirty="0" smtClean="0">
                          <a:solidFill>
                            <a:prstClr val="black"/>
                          </a:solidFill>
                          <a:latin typeface="微软雅黑" panose="020B0503020204020204" pitchFamily="34" charset="-122"/>
                          <a:ea typeface="微软雅黑" panose="020B0503020204020204" pitchFamily="34" charset="-122"/>
                        </a:rPr>
                        <m:t>=</m:t>
                      </m:r>
                      <m:f>
                        <m:fPr>
                          <m:ctrlPr>
                            <a:rPr lang="en-US" altLang="zh-CN" sz="2000" i="1">
                              <a:solidFill>
                                <a:prstClr val="black"/>
                              </a:solidFill>
                              <a:latin typeface="Cambria Math" panose="02040503050406030204" pitchFamily="18" charset="0"/>
                            </a:rPr>
                          </m:ctrlPr>
                        </m:fPr>
                        <m:num>
                          <m:r>
                            <m:rPr>
                              <m:nor/>
                            </m:rPr>
                            <a:rPr lang="en-US" altLang="zh-CN" sz="2000" dirty="0">
                              <a:solidFill>
                                <a:prstClr val="black"/>
                              </a:solidFill>
                              <a:latin typeface="微软雅黑" panose="020B0503020204020204" pitchFamily="34" charset="-122"/>
                              <a:ea typeface="微软雅黑" panose="020B0503020204020204" pitchFamily="34" charset="-122"/>
                            </a:rPr>
                            <m:t>πρ</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a:rPr>
                                <m:t>𝑏</m:t>
                              </m:r>
                            </m:e>
                            <m:sub>
                              <m:r>
                                <a:rPr lang="en-US" altLang="zh-CN" sz="2000">
                                  <a:solidFill>
                                    <a:prstClr val="black"/>
                                  </a:solidFill>
                                  <a:latin typeface="Cambria Math"/>
                                </a:rPr>
                                <m:t>1</m:t>
                              </m:r>
                            </m:sub>
                          </m:sSub>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𝐷</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num>
                        <m:den>
                          <m:r>
                            <m:rPr>
                              <m:nor/>
                            </m:rPr>
                            <a:rPr lang="en-US" altLang="zh-CN" sz="2000" dirty="0">
                              <a:solidFill>
                                <a:prstClr val="black"/>
                              </a:solidFill>
                              <a:latin typeface="微软雅黑" panose="020B0503020204020204" pitchFamily="34" charset="-122"/>
                              <a:ea typeface="微软雅黑" panose="020B0503020204020204" pitchFamily="34" charset="-122"/>
                            </a:rPr>
                            <m:t>4</m:t>
                          </m:r>
                        </m:den>
                      </m:f>
                      <m:r>
                        <a:rPr lang="zh-CN" altLang="zh-CN" sz="2000">
                          <a:solidFill>
                            <a:prstClr val="black"/>
                          </a:solidFill>
                          <a:latin typeface="Cambria Math" panose="02040503050406030204" pitchFamily="18" charset="0"/>
                        </a:rPr>
                        <m:t> </m:t>
                      </m:r>
                      <m:r>
                        <m:rPr>
                          <m:nor/>
                        </m:rPr>
                        <a:rPr lang="en-US" altLang="zh-CN" sz="2000" dirty="0">
                          <a:solidFill>
                            <a:prstClr val="black"/>
                          </a:solidFill>
                          <a:latin typeface="微软雅黑" panose="020B0503020204020204" pitchFamily="34" charset="-122"/>
                          <a:ea typeface="微软雅黑" panose="020B0503020204020204" pitchFamily="34" charset="-122"/>
                        </a:rPr>
                        <m:t>(</m:t>
                      </m:r>
                      <m:r>
                        <a:rPr lang="en-US" altLang="zh-CN" sz="2000" smtClean="0">
                          <a:solidFill>
                            <a:prstClr val="black"/>
                          </a:solidFill>
                          <a:latin typeface="Cambria Math" panose="02040503050406030204" pitchFamily="18" charset="0"/>
                        </a:rPr>
                        <m:t>1</m:t>
                      </m:r>
                      <m:r>
                        <a:rPr lang="en-US" altLang="zh-CN" sz="2000">
                          <a:solidFill>
                            <a:prstClr val="black"/>
                          </a:solidFill>
                          <a:latin typeface="Cambria Math" panose="02040503050406030204" pitchFamily="18" charset="0"/>
                        </a:rPr>
                        <m:t> </m:t>
                      </m:r>
                      <m:r>
                        <m:rPr>
                          <m:nor/>
                        </m:rPr>
                        <a:rPr lang="en-US" altLang="zh-CN" sz="2000" dirty="0" smtClean="0">
                          <a:solidFill>
                            <a:prstClr val="black"/>
                          </a:solidFill>
                          <a:latin typeface="微软雅黑" panose="020B0503020204020204" pitchFamily="34" charset="-122"/>
                          <a:ea typeface="微软雅黑" panose="020B0503020204020204" pitchFamily="34" charset="-122"/>
                        </a:rPr>
                        <m:t>+</m:t>
                      </m:r>
                      <m:sSubSup>
                        <m:sSubSupPr>
                          <m:ctrlPr>
                            <a:rPr lang="zh-CN" altLang="zh-CN" sz="2000" i="1">
                              <a:solidFill>
                                <a:prstClr val="black"/>
                              </a:solidFill>
                              <a:latin typeface="Cambria Math" panose="02040503050406030204" pitchFamily="18" charset="0"/>
                            </a:rPr>
                          </m:ctrlPr>
                        </m:sSubSup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up>
                          <m:r>
                            <a:rPr lang="en-US" altLang="zh-CN" sz="2000">
                              <a:solidFill>
                                <a:prstClr val="black"/>
                              </a:solidFill>
                              <a:latin typeface="Cambria Math" panose="02040503050406030204" pitchFamily="18" charset="0"/>
                            </a:rPr>
                            <m:t>2</m:t>
                          </m:r>
                        </m:sup>
                      </m:sSub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r>
                        <a:rPr lang="en-US" altLang="zh-CN" sz="2000" smtClean="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a:solidFill>
                                <a:prstClr val="black"/>
                              </a:solidFill>
                              <a:latin typeface="Cambria Math" panose="02040503050406030204" pitchFamily="18" charset="0"/>
                            </a:rPr>
                            <m:t>𝑖</m:t>
                          </m:r>
                        </m:e>
                        <m:sup>
                          <m:r>
                            <a:rPr lang="en-US" altLang="zh-CN" sz="2000">
                              <a:solidFill>
                                <a:prstClr val="black"/>
                              </a:solidFill>
                              <a:latin typeface="Cambria Math" panose="02040503050406030204" pitchFamily="18" charset="0"/>
                            </a:rPr>
                            <m:t>2</m:t>
                          </m:r>
                        </m:sup>
                      </m:sSup>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a:solidFill>
                                <a:prstClr val="black"/>
                              </a:solidFill>
                              <a:latin typeface="Cambria Math" panose="02040503050406030204" pitchFamily="18" charset="0"/>
                            </a:rPr>
                            <m:t>𝑖</m:t>
                          </m:r>
                        </m:e>
                        <m:sub>
                          <m:r>
                            <a:rPr lang="en-US" altLang="zh-CN" sz="2000">
                              <a:solidFill>
                                <a:prstClr val="black"/>
                              </a:solidFill>
                              <a:latin typeface="Cambria Math" panose="02040503050406030204" pitchFamily="18" charset="0"/>
                            </a:rPr>
                            <m:t>1</m:t>
                          </m:r>
                        </m:sub>
                      </m:sSub>
                      <m:r>
                        <m:rPr>
                          <m:nor/>
                        </m:rPr>
                        <a:rPr lang="en-US" altLang="zh-CN" sz="2000" dirty="0">
                          <a:solidFill>
                            <a:prstClr val="black"/>
                          </a:solidFill>
                          <a:latin typeface="微软雅黑" panose="020B0503020204020204" pitchFamily="34" charset="-122"/>
                          <a:ea typeface="微软雅黑" panose="020B0503020204020204" pitchFamily="34" charset="-122"/>
                        </a:rPr>
                        <m:t>)</m:t>
                      </m:r>
                    </m:oMath>
                  </m:oMathPara>
                </a14:m>
                <a:endParaRPr lang="zh-CN" altLang="en-US" sz="20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6E0F0D5C-A68A-FAC3-74B9-FEA3906B720D}"/>
                  </a:ext>
                </a:extLst>
              </p:cNvPr>
              <p:cNvSpPr>
                <a:spLocks noRot="1" noChangeAspect="1" noMove="1" noResize="1" noEditPoints="1" noAdjustHandles="1" noChangeArrowheads="1" noChangeShapeType="1" noTextEdit="1"/>
              </p:cNvSpPr>
              <p:nvPr/>
            </p:nvSpPr>
            <p:spPr>
              <a:xfrm>
                <a:off x="1924455" y="5272933"/>
                <a:ext cx="10907697" cy="1504001"/>
              </a:xfrm>
              <a:prstGeom prst="rect">
                <a:avLst/>
              </a:prstGeom>
              <a:blipFill>
                <a:blip r:embed="rId7"/>
                <a:stretch>
                  <a:fillRect l="-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293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565C4C-7C38-4626-83E3-71429731BCA8}"/>
                  </a:ext>
                </a:extLst>
              </p:cNvPr>
              <p:cNvSpPr/>
              <p:nvPr/>
            </p:nvSpPr>
            <p:spPr>
              <a:xfrm>
                <a:off x="1028775" y="0"/>
                <a:ext cx="10486896" cy="2699200"/>
              </a:xfrm>
              <a:prstGeom prst="rect">
                <a:avLst/>
              </a:prstGeom>
            </p:spPr>
            <p:txBody>
              <a:bodyPr wrap="square">
                <a:spAutoFit/>
              </a:bodyPr>
              <a:lstStyle/>
              <a:p>
                <a:pPr defTabSz="964326" fontAlgn="auto">
                  <a:lnSpc>
                    <a:spcPct val="200000"/>
                  </a:lnSpc>
                  <a:spcBef>
                    <a:spcPts val="0"/>
                  </a:spcBef>
                  <a:spcAft>
                    <a:spcPts val="0"/>
                  </a:spcAft>
                  <a:defRPr/>
                </a:pPr>
                <a:r>
                  <a:rPr lang="zh-CN" altLang="en-US" sz="1898" dirty="0">
                    <a:solidFill>
                      <a:prstClr val="black"/>
                    </a:solidFill>
                    <a:latin typeface="微软雅黑" pitchFamily="34" charset="-122"/>
                    <a:ea typeface="微软雅黑" pitchFamily="34" charset="-122"/>
                  </a:rPr>
                  <a:t>令</a:t>
                </a:r>
                <a:r>
                  <a:rPr lang="en-US" altLang="zh-CN" sz="2109" i="1" dirty="0">
                    <a:solidFill>
                      <a:prstClr val="black"/>
                    </a:solidFill>
                    <a:latin typeface="Times New Roman" pitchFamily="18" charset="0"/>
                    <a:ea typeface="微软雅黑" pitchFamily="34" charset="-122"/>
                    <a:cs typeface="Times New Roman" pitchFamily="18" charset="0"/>
                  </a:rPr>
                  <a:t>d</a:t>
                </a:r>
                <a:r>
                  <a:rPr lang="en-US" altLang="zh-CN" sz="2109" i="1" baseline="-25000" dirty="0">
                    <a:solidFill>
                      <a:prstClr val="black"/>
                    </a:solidFill>
                    <a:latin typeface="Times New Roman" pitchFamily="18" charset="0"/>
                    <a:ea typeface="微软雅黑" pitchFamily="34" charset="-122"/>
                    <a:cs typeface="Times New Roman" pitchFamily="18" charset="0"/>
                  </a:rPr>
                  <a:t>m</a:t>
                </a:r>
                <a:r>
                  <a:rPr lang="en-US" altLang="zh-CN" sz="2109" dirty="0">
                    <a:solidFill>
                      <a:prstClr val="black"/>
                    </a:solidFill>
                    <a:latin typeface="Times New Roman" pitchFamily="18" charset="0"/>
                    <a:ea typeface="微软雅黑" pitchFamily="34" charset="-122"/>
                    <a:cs typeface="Times New Roman" pitchFamily="18" charset="0"/>
                  </a:rPr>
                  <a:t>/</a:t>
                </a:r>
                <a:r>
                  <a:rPr lang="en-US" altLang="zh-CN" sz="2109" i="1" dirty="0">
                    <a:solidFill>
                      <a:prstClr val="black"/>
                    </a:solidFill>
                    <a:latin typeface="Times New Roman" pitchFamily="18" charset="0"/>
                    <a:ea typeface="微软雅黑" pitchFamily="34" charset="-122"/>
                    <a:cs typeface="Times New Roman" pitchFamily="18" charset="0"/>
                  </a:rPr>
                  <a:t>d</a:t>
                </a:r>
                <a:r>
                  <a:rPr lang="en-US" altLang="zh-CN" sz="2109" i="1" baseline="-25000" dirty="0">
                    <a:solidFill>
                      <a:prstClr val="black"/>
                    </a:solidFill>
                    <a:latin typeface="Times New Roman" pitchFamily="18" charset="0"/>
                    <a:ea typeface="微软雅黑" pitchFamily="34" charset="-122"/>
                    <a:cs typeface="Times New Roman" pitchFamily="18" charset="0"/>
                  </a:rPr>
                  <a:t>i</a:t>
                </a:r>
                <a:r>
                  <a:rPr lang="en-US" altLang="zh-CN" sz="2109" baseline="-25000" dirty="0">
                    <a:solidFill>
                      <a:prstClr val="black"/>
                    </a:solidFill>
                    <a:latin typeface="Times New Roman" pitchFamily="18" charset="0"/>
                    <a:ea typeface="微软雅黑" pitchFamily="34" charset="-122"/>
                    <a:cs typeface="Times New Roman" pitchFamily="18" charset="0"/>
                  </a:rPr>
                  <a:t>1</a:t>
                </a:r>
                <a:r>
                  <a:rPr lang="en-US" altLang="zh-CN" sz="2109" dirty="0">
                    <a:solidFill>
                      <a:prstClr val="black"/>
                    </a:solidFill>
                    <a:latin typeface="微软雅黑" pitchFamily="34" charset="-122"/>
                    <a:ea typeface="微软雅黑" pitchFamily="34" charset="-122"/>
                  </a:rPr>
                  <a:t>=0</a:t>
                </a:r>
                <a:r>
                  <a:rPr lang="zh-CN" altLang="en-US" sz="1898" dirty="0">
                    <a:solidFill>
                      <a:prstClr val="black"/>
                    </a:solidFill>
                    <a:latin typeface="微软雅黑" pitchFamily="34" charset="-122"/>
                    <a:ea typeface="微软雅黑" pitchFamily="34" charset="-122"/>
                  </a:rPr>
                  <a:t>得</a:t>
                </a:r>
                <a:r>
                  <a:rPr lang="en-US" altLang="zh-CN" sz="1898" dirty="0">
                    <a:solidFill>
                      <a:prstClr val="black"/>
                    </a:solidFill>
                    <a:latin typeface="微软雅黑" pitchFamily="34" charset="-122"/>
                    <a:ea typeface="微软雅黑" pitchFamily="34" charset="-122"/>
                  </a:rPr>
                  <a:t>: </a:t>
                </a:r>
                <a14:m>
                  <m:oMath xmlns:m="http://schemas.openxmlformats.org/officeDocument/2006/math">
                    <m:r>
                      <a:rPr lang="en-US" altLang="zh-CN" sz="2531" i="1">
                        <a:solidFill>
                          <a:prstClr val="black"/>
                        </a:solidFill>
                        <a:latin typeface="Cambria Math" panose="02040503050406030204" pitchFamily="18" charset="0"/>
                        <a:ea typeface="微软雅黑" pitchFamily="34" charset="-122"/>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531" i="1">
                        <a:solidFill>
                          <a:prstClr val="black"/>
                        </a:solidFill>
                        <a:latin typeface="Cambria Math" panose="02040503050406030204" pitchFamily="18" charset="0"/>
                        <a:ea typeface="微软雅黑" pitchFamily="34" charset="-122"/>
                      </a:rPr>
                      <m:t>−</m:t>
                    </m:r>
                    <m:f>
                      <m:fPr>
                        <m:ctrlPr>
                          <a:rPr lang="en-US" altLang="zh-CN" sz="2531" i="1">
                            <a:solidFill>
                              <a:prstClr val="black"/>
                            </a:solidFill>
                            <a:latin typeface="Cambria Math" panose="02040503050406030204" pitchFamily="18" charset="0"/>
                            <a:ea typeface="微软雅黑" pitchFamily="34" charset="-122"/>
                          </a:rPr>
                        </m:ctrlPr>
                      </m:fPr>
                      <m:num>
                        <m:sSup>
                          <m:sSupPr>
                            <m:ctrlPr>
                              <a:rPr lang="en-US" altLang="zh-CN" sz="2531" i="1">
                                <a:solidFill>
                                  <a:prstClr val="black"/>
                                </a:solidFill>
                                <a:latin typeface="Cambria Math" panose="02040503050406030204" pitchFamily="18" charset="0"/>
                              </a:rPr>
                            </m:ctrlPr>
                          </m:sSupPr>
                          <m:e>
                            <m:r>
                              <a:rPr lang="en-US" altLang="zh-CN" sz="2531" i="1">
                                <a:solidFill>
                                  <a:prstClr val="black"/>
                                </a:solidFill>
                                <a:latin typeface="Cambria Math" panose="02040503050406030204" pitchFamily="18" charset="0"/>
                              </a:rPr>
                              <m:t>𝑖</m:t>
                            </m:r>
                          </m:e>
                          <m:sup>
                            <m:r>
                              <a:rPr lang="en-US" altLang="zh-CN" sz="2531" i="1">
                                <a:solidFill>
                                  <a:prstClr val="black"/>
                                </a:solidFill>
                                <a:latin typeface="Cambria Math" panose="02040503050406030204" pitchFamily="18" charset="0"/>
                              </a:rPr>
                              <m:t>2</m:t>
                            </m:r>
                          </m:sup>
                        </m:sSup>
                      </m:num>
                      <m:den>
                        <m:sSubSup>
                          <m:sSubSupPr>
                            <m:ctrlPr>
                              <a:rPr lang="zh-CN" altLang="zh-CN" sz="2531" i="1">
                                <a:solidFill>
                                  <a:prstClr val="black"/>
                                </a:solidFill>
                                <a:latin typeface="Cambria Math" panose="02040503050406030204" pitchFamily="18" charset="0"/>
                              </a:rPr>
                            </m:ctrlPr>
                          </m:sSubSupPr>
                          <m:e>
                            <m:r>
                              <a:rPr lang="en-US" altLang="zh-CN" sz="2531" i="1">
                                <a:solidFill>
                                  <a:prstClr val="black"/>
                                </a:solidFill>
                                <a:latin typeface="Cambria Math"/>
                              </a:rPr>
                              <m:t>𝑖</m:t>
                            </m:r>
                          </m:e>
                          <m:sub>
                            <m:r>
                              <a:rPr lang="en-US" altLang="zh-CN" sz="2531">
                                <a:solidFill>
                                  <a:prstClr val="black"/>
                                </a:solidFill>
                                <a:latin typeface="Cambria Math" panose="02040503050406030204" pitchFamily="18" charset="0"/>
                              </a:rPr>
                              <m:t>1</m:t>
                            </m:r>
                          </m:sub>
                          <m:sup>
                            <m:r>
                              <a:rPr lang="en-US" altLang="zh-CN" sz="2531">
                                <a:solidFill>
                                  <a:prstClr val="black"/>
                                </a:solidFill>
                                <a:latin typeface="Cambria Math" panose="02040503050406030204" pitchFamily="18" charset="0"/>
                              </a:rPr>
                              <m:t>2</m:t>
                            </m:r>
                          </m:sup>
                        </m:sSubSup>
                      </m:den>
                    </m:f>
                    <m:r>
                      <a:rPr lang="en-US" altLang="zh-CN" sz="2531" i="1">
                        <a:solidFill>
                          <a:prstClr val="black"/>
                        </a:solidFill>
                        <a:latin typeface="Cambria Math" panose="02040503050406030204" pitchFamily="18" charset="0"/>
                        <a:ea typeface="微软雅黑" pitchFamily="34" charset="-122"/>
                      </a:rPr>
                      <m:t>=0</m:t>
                    </m:r>
                    <m:r>
                      <a:rPr lang="zh-CN" altLang="en-US" sz="2531" i="1">
                        <a:solidFill>
                          <a:prstClr val="black"/>
                        </a:solidFill>
                        <a:latin typeface="Cambria Math" panose="02040503050406030204" pitchFamily="18" charset="0"/>
                        <a:ea typeface="微软雅黑" pitchFamily="34" charset="-122"/>
                      </a:rPr>
                      <m:t>，</m:t>
                    </m:r>
                    <m:r>
                      <m:rPr>
                        <m:nor/>
                      </m:rPr>
                      <a:rPr lang="zh-CN" altLang="en-US" sz="2109" dirty="0">
                        <a:solidFill>
                          <a:prstClr val="black"/>
                        </a:solidFill>
                        <a:latin typeface="微软雅黑" pitchFamily="34" charset="-122"/>
                        <a:ea typeface="微软雅黑" pitchFamily="34" charset="-122"/>
                      </a:rPr>
                      <m:t>即</m:t>
                    </m:r>
                    <m:r>
                      <a:rPr lang="en-US" altLang="zh-CN" sz="2531" i="1">
                        <a:solidFill>
                          <a:prstClr val="black"/>
                        </a:solidFill>
                        <a:latin typeface="Cambria Math" panose="02040503050406030204" pitchFamily="18" charset="0"/>
                        <a:ea typeface="微软雅黑" pitchFamily="34" charset="-122"/>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r>
                      <m:rPr>
                        <m:nor/>
                      </m:rPr>
                      <a:rPr lang="en-US" altLang="zh-CN" sz="2109" dirty="0">
                        <a:solidFill>
                          <a:prstClr val="black"/>
                        </a:solidFill>
                        <a:latin typeface="微软雅黑" pitchFamily="34" charset="-122"/>
                        <a:ea typeface="微软雅黑" pitchFamily="34" charset="-122"/>
                      </a:rPr>
                      <m:t>=</m:t>
                    </m:r>
                    <m:f>
                      <m:fPr>
                        <m:ctrlPr>
                          <a:rPr lang="en-US" altLang="zh-CN" sz="2531" i="1">
                            <a:solidFill>
                              <a:prstClr val="black"/>
                            </a:solidFill>
                            <a:latin typeface="Cambria Math" panose="02040503050406030204" pitchFamily="18" charset="0"/>
                            <a:ea typeface="微软雅黑" pitchFamily="34" charset="-122"/>
                          </a:rPr>
                        </m:ctrlPr>
                      </m:fPr>
                      <m:num>
                        <m:sSup>
                          <m:sSupPr>
                            <m:ctrlPr>
                              <a:rPr lang="en-US" altLang="zh-CN" sz="2531" i="1">
                                <a:solidFill>
                                  <a:prstClr val="black"/>
                                </a:solidFill>
                                <a:latin typeface="Cambria Math" panose="02040503050406030204" pitchFamily="18" charset="0"/>
                              </a:rPr>
                            </m:ctrlPr>
                          </m:sSupPr>
                          <m:e>
                            <m:r>
                              <a:rPr lang="en-US" altLang="zh-CN" sz="2531" i="1">
                                <a:solidFill>
                                  <a:prstClr val="black"/>
                                </a:solidFill>
                                <a:latin typeface="Cambria Math" panose="02040503050406030204" pitchFamily="18" charset="0"/>
                              </a:rPr>
                              <m:t>𝑖</m:t>
                            </m:r>
                          </m:e>
                          <m:sup>
                            <m:r>
                              <a:rPr lang="en-US" altLang="zh-CN" sz="2531" i="1">
                                <a:solidFill>
                                  <a:prstClr val="black"/>
                                </a:solidFill>
                                <a:latin typeface="Cambria Math" panose="02040503050406030204" pitchFamily="18" charset="0"/>
                              </a:rPr>
                              <m:t>2</m:t>
                            </m:r>
                          </m:sup>
                        </m:sSup>
                      </m:num>
                      <m:den>
                        <m:sSubSup>
                          <m:sSubSupPr>
                            <m:ctrlPr>
                              <a:rPr lang="zh-CN" altLang="zh-CN" sz="2531" i="1">
                                <a:solidFill>
                                  <a:prstClr val="black"/>
                                </a:solidFill>
                                <a:latin typeface="Cambria Math" panose="02040503050406030204" pitchFamily="18" charset="0"/>
                              </a:rPr>
                            </m:ctrlPr>
                          </m:sSubSupPr>
                          <m:e>
                            <m:r>
                              <a:rPr lang="en-US" altLang="zh-CN" sz="2531" i="1">
                                <a:solidFill>
                                  <a:prstClr val="black"/>
                                </a:solidFill>
                                <a:latin typeface="Cambria Math"/>
                              </a:rPr>
                              <m:t>𝑖</m:t>
                            </m:r>
                          </m:e>
                          <m:sub>
                            <m:r>
                              <a:rPr lang="en-US" altLang="zh-CN" sz="2531">
                                <a:solidFill>
                                  <a:prstClr val="black"/>
                                </a:solidFill>
                                <a:latin typeface="Cambria Math" panose="02040503050406030204" pitchFamily="18" charset="0"/>
                              </a:rPr>
                              <m:t>1</m:t>
                            </m:r>
                          </m:sub>
                          <m:sup>
                            <m:r>
                              <a:rPr lang="en-US" altLang="zh-CN" sz="2531">
                                <a:solidFill>
                                  <a:prstClr val="black"/>
                                </a:solidFill>
                                <a:latin typeface="Cambria Math" panose="02040503050406030204" pitchFamily="18" charset="0"/>
                              </a:rPr>
                              <m:t>2</m:t>
                            </m:r>
                          </m:sup>
                        </m:sSubSup>
                      </m:den>
                    </m:f>
                    <m:r>
                      <m:rPr>
                        <m:nor/>
                      </m:rPr>
                      <a:rPr lang="zh-CN" altLang="en-US" sz="2109" dirty="0">
                        <a:solidFill>
                          <a:prstClr val="black"/>
                        </a:solidFill>
                        <a:latin typeface="微软雅黑" pitchFamily="34" charset="-122"/>
                        <a:ea typeface="微软雅黑" pitchFamily="34" charset="-122"/>
                      </a:rPr>
                      <m:t>，</m:t>
                    </m:r>
                    <m:r>
                      <a:rPr lang="zh-CN" altLang="en-US" sz="2109" i="1" dirty="0">
                        <a:solidFill>
                          <a:prstClr val="black"/>
                        </a:solidFill>
                        <a:latin typeface="Cambria Math" panose="02040503050406030204" pitchFamily="18" charset="0"/>
                        <a:ea typeface="微软雅黑" pitchFamily="34" charset="-122"/>
                      </a:rPr>
                      <m:t>所以</m:t>
                    </m:r>
                    <m:r>
                      <a:rPr lang="en-US" altLang="zh-CN" sz="2531" i="1">
                        <a:solidFill>
                          <a:prstClr val="black"/>
                        </a:solidFill>
                        <a:latin typeface="Cambria Math"/>
                      </a:rPr>
                      <m:t>𝑖</m:t>
                    </m:r>
                    <m:r>
                      <a:rPr lang="en-US" altLang="zh-CN" sz="2531">
                        <a:solidFill>
                          <a:prstClr val="black"/>
                        </a:solidFill>
                        <a:latin typeface="Cambria Math"/>
                      </a:rPr>
                      <m:t>=</m:t>
                    </m:r>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1</m:t>
                        </m:r>
                      </m:sub>
                    </m:sSub>
                    <m:rad>
                      <m:radPr>
                        <m:degHide m:val="on"/>
                        <m:ctrlPr>
                          <a:rPr lang="zh-CN" altLang="zh-CN" sz="2531" i="1">
                            <a:solidFill>
                              <a:prstClr val="black"/>
                            </a:solidFill>
                            <a:latin typeface="Cambria Math" panose="02040503050406030204" pitchFamily="18" charset="0"/>
                          </a:rPr>
                        </m:ctrlPr>
                      </m:radPr>
                      <m:deg/>
                      <m:e>
                        <m:r>
                          <a:rPr lang="en-US" altLang="zh-CN" sz="2531">
                            <a:solidFill>
                              <a:prstClr val="black"/>
                            </a:solidFill>
                            <a:latin typeface="Cambria Math"/>
                          </a:rPr>
                          <m:t>2</m:t>
                        </m:r>
                        <m:sSub>
                          <m:sSubPr>
                            <m:ctrlP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𝑖</m:t>
                            </m:r>
                          </m:e>
                          <m:sub>
                            <m:r>
                              <a:rPr lang="en-US" altLang="zh-CN" sz="253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531">
                            <a:solidFill>
                              <a:prstClr val="black"/>
                            </a:solidFill>
                            <a:latin typeface="Cambria Math"/>
                          </a:rPr>
                          <m:t>+1</m:t>
                        </m:r>
                      </m:e>
                    </m:rad>
                    <m:r>
                      <m:rPr>
                        <m:nor/>
                      </m:rPr>
                      <a:rPr lang="en-US" altLang="zh-CN" sz="2531">
                        <a:solidFill>
                          <a:prstClr val="black"/>
                        </a:solidFill>
                        <a:latin typeface="Calibri"/>
                      </a:rPr>
                      <m:t>          (</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82</m:t>
                    </m:r>
                    <m:r>
                      <m:rPr>
                        <m:nor/>
                      </m:rPr>
                      <a:rPr lang="en-US" altLang="zh-CN" sz="2531">
                        <a:solidFill>
                          <a:prstClr val="black"/>
                        </a:solidFill>
                        <a:latin typeface="Calibri"/>
                      </a:rPr>
                      <m:t>)</m:t>
                    </m:r>
                  </m:oMath>
                </a14:m>
                <a:endParaRPr lang="en-US" altLang="zh-CN" sz="2531" dirty="0">
                  <a:solidFill>
                    <a:prstClr val="black"/>
                  </a:solidFill>
                  <a:latin typeface="微软雅黑" pitchFamily="34" charset="-122"/>
                </a:endParaRPr>
              </a:p>
              <a:p>
                <a:pPr defTabSz="964326" fontAlgn="auto">
                  <a:lnSpc>
                    <a:spcPct val="20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2</m:t>
                          </m:r>
                        </m:sub>
                      </m:sSub>
                      <m:r>
                        <a:rPr lang="en-US" altLang="zh-CN" sz="2531">
                          <a:solidFill>
                            <a:prstClr val="black"/>
                          </a:solidFill>
                          <a:latin typeface="Cambria Math"/>
                        </a:rPr>
                        <m:t>=</m:t>
                      </m:r>
                      <m:rad>
                        <m:radPr>
                          <m:degHide m:val="on"/>
                          <m:ctrlPr>
                            <a:rPr lang="zh-CN" altLang="zh-CN" sz="2531" i="1">
                              <a:solidFill>
                                <a:prstClr val="black"/>
                              </a:solidFill>
                              <a:latin typeface="Cambria Math" panose="02040503050406030204" pitchFamily="18" charset="0"/>
                            </a:rPr>
                          </m:ctrlPr>
                        </m:radPr>
                        <m:deg/>
                        <m:e>
                          <m:r>
                            <a:rPr lang="en-US" altLang="zh-CN" sz="2531">
                              <a:solidFill>
                                <a:prstClr val="black"/>
                              </a:solidFill>
                              <a:latin typeface="Cambria Math"/>
                            </a:rPr>
                            <m:t>2</m:t>
                          </m:r>
                          <m:sSub>
                            <m:sSubPr>
                              <m:ctrlPr>
                                <a:rPr lang="zh-CN" altLang="zh-CN" sz="2531" i="1">
                                  <a:solidFill>
                                    <a:prstClr val="black"/>
                                  </a:solidFill>
                                  <a:latin typeface="Cambria Math" panose="02040503050406030204" pitchFamily="18" charset="0"/>
                                </a:rPr>
                              </m:ctrlPr>
                            </m:sSubPr>
                            <m:e>
                              <m:r>
                                <a:rPr lang="en-US" altLang="zh-CN" sz="2531" i="1">
                                  <a:solidFill>
                                    <a:prstClr val="black"/>
                                  </a:solidFill>
                                  <a:latin typeface="Cambria Math"/>
                                </a:rPr>
                                <m:t>𝑖</m:t>
                              </m:r>
                            </m:e>
                            <m:sub>
                              <m:r>
                                <a:rPr lang="en-US" altLang="zh-CN" sz="2531">
                                  <a:solidFill>
                                    <a:prstClr val="black"/>
                                  </a:solidFill>
                                  <a:latin typeface="Cambria Math"/>
                                </a:rPr>
                                <m:t>1</m:t>
                              </m:r>
                            </m:sub>
                          </m:sSub>
                          <m:r>
                            <a:rPr lang="en-US" altLang="zh-CN" sz="2531">
                              <a:solidFill>
                                <a:prstClr val="black"/>
                              </a:solidFill>
                              <a:latin typeface="Cambria Math"/>
                            </a:rPr>
                            <m:t>+1</m:t>
                          </m:r>
                        </m:e>
                      </m:rad>
                      <m:r>
                        <m:rPr>
                          <m:nor/>
                        </m:rPr>
                        <a:rPr lang="en-US" altLang="zh-CN" sz="2531">
                          <a:solidFill>
                            <a:prstClr val="black"/>
                          </a:solidFill>
                          <a:latin typeface="Calibri"/>
                        </a:rPr>
                        <m:t>          (</m:t>
                      </m:r>
                      <m:r>
                        <a:rPr lang="en-US" altLang="zh-CN" sz="2531">
                          <a:solidFill>
                            <a:prstClr val="black"/>
                          </a:solidFill>
                          <a:latin typeface="Cambria Math"/>
                        </a:rPr>
                        <m:t>2</m:t>
                      </m:r>
                      <m:r>
                        <m:rPr>
                          <m:nor/>
                        </m:rPr>
                        <a:rPr lang="en-US" altLang="zh-CN" sz="2531" i="1">
                          <a:solidFill>
                            <a:prstClr val="black"/>
                          </a:solidFill>
                          <a:latin typeface="Calibri"/>
                        </a:rPr>
                        <m:t>−</m:t>
                      </m:r>
                      <m:r>
                        <a:rPr lang="en-US" altLang="zh-CN" sz="2531">
                          <a:solidFill>
                            <a:prstClr val="black"/>
                          </a:solidFill>
                          <a:latin typeface="Cambria Math"/>
                        </a:rPr>
                        <m:t>83</m:t>
                      </m:r>
                      <m:r>
                        <m:rPr>
                          <m:nor/>
                        </m:rPr>
                        <a:rPr lang="en-US" altLang="zh-CN" sz="2531">
                          <a:solidFill>
                            <a:prstClr val="black"/>
                          </a:solidFill>
                          <a:latin typeface="Calibri"/>
                        </a:rPr>
                        <m:t>)</m:t>
                      </m:r>
                    </m:oMath>
                  </m:oMathPara>
                </a14:m>
                <a:endParaRPr lang="zh-CN" altLang="en-US" sz="253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defTabSz="964326" fontAlgn="auto">
                  <a:spcBef>
                    <a:spcPts val="0"/>
                  </a:spcBef>
                  <a:spcAft>
                    <a:spcPts val="0"/>
                  </a:spcAft>
                  <a:defRPr/>
                </a:pPr>
                <a:endParaRPr lang="zh-CN" altLang="en-US" sz="2109" dirty="0">
                  <a:solidFill>
                    <a:prstClr val="black"/>
                  </a:solidFill>
                  <a:latin typeface="Calibri"/>
                </a:endParaRPr>
              </a:p>
            </p:txBody>
          </p:sp>
        </mc:Choice>
        <mc:Fallback xmlns="">
          <p:sp>
            <p:nvSpPr>
              <p:cNvPr id="4" name="矩形 3">
                <a:extLst>
                  <a:ext uri="{FF2B5EF4-FFF2-40B4-BE49-F238E27FC236}">
                    <a16:creationId xmlns:a16="http://schemas.microsoft.com/office/drawing/2014/main" id="{D9565C4C-7C38-4626-83E3-71429731BCA8}"/>
                  </a:ext>
                </a:extLst>
              </p:cNvPr>
              <p:cNvSpPr>
                <a:spLocks noRot="1" noChangeAspect="1" noMove="1" noResize="1" noEditPoints="1" noAdjustHandles="1" noChangeArrowheads="1" noChangeShapeType="1" noTextEdit="1"/>
              </p:cNvSpPr>
              <p:nvPr/>
            </p:nvSpPr>
            <p:spPr>
              <a:xfrm>
                <a:off x="1028775" y="0"/>
                <a:ext cx="10486896" cy="2699200"/>
              </a:xfrm>
              <a:prstGeom prst="rect">
                <a:avLst/>
              </a:prstGeom>
              <a:blipFill>
                <a:blip r:embed="rId2"/>
                <a:stretch>
                  <a:fillRect l="-605"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12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600"/>
            <a:ext cx="903012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输出轴的转角误差最小原则</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9063" y="1320902"/>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减速齿轮传动链中，从输入端到输出端的各级传动比按“前小后大”原则排列，则总转角误差较小，且低速级的转角误差占的比重很大。因此，为了提高齿轮传动精度，应减少传动级数，并使末级齿轮的传动比尽可能大，制造精度尽量高。</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上述三项原则的选择，应根据具体的工作条件综合考虑。</a:t>
            </a:r>
          </a:p>
        </p:txBody>
      </p:sp>
      <p:sp>
        <p:nvSpPr>
          <p:cNvPr id="10" name="TextBox 9"/>
          <p:cNvSpPr txBox="1"/>
          <p:nvPr/>
        </p:nvSpPr>
        <p:spPr>
          <a:xfrm>
            <a:off x="1244799" y="3322836"/>
            <a:ext cx="10080626" cy="3433480"/>
          </a:xfrm>
          <a:prstGeom prst="rect">
            <a:avLst/>
          </a:prstGeom>
          <a:noFill/>
        </p:spPr>
        <p:txBody>
          <a:bodyPr wrap="square" lIns="96433" tIns="48216" rIns="96433" bIns="48216" rtlCol="0">
            <a:spAutoFit/>
          </a:bodyPr>
          <a:lstStyle/>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1)</a:t>
            </a:r>
            <a:r>
              <a:rPr lang="zh-CN" altLang="en-US" sz="2100" dirty="0">
                <a:solidFill>
                  <a:srgbClr val="FF0000"/>
                </a:solidFill>
                <a:latin typeface="隶书" panose="02010509060101010101" pitchFamily="49" charset="-122"/>
                <a:ea typeface="隶书" panose="02010509060101010101" pitchFamily="49" charset="-122"/>
              </a:rPr>
              <a:t>对于以提高传动精度和减小回程误差为主的降速齿轮传动链，可按输出轴转角误差最小原则设计。若为增速传动链，则应在开始几级就增速。</a:t>
            </a: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2)</a:t>
            </a:r>
            <a:r>
              <a:rPr lang="zh-CN" altLang="en-US" sz="2100" dirty="0">
                <a:solidFill>
                  <a:srgbClr val="FF0000"/>
                </a:solidFill>
                <a:latin typeface="隶书" panose="02010509060101010101" pitchFamily="49" charset="-122"/>
                <a:ea typeface="隶书" panose="02010509060101010101" pitchFamily="49" charset="-122"/>
              </a:rPr>
              <a:t>对于要求运动平稳、起停频繁和动态性能好的伺服减速传动链，可按最小等效转动惯量和输出轴转角误差最小原则进行设计。对于负载变化的齿轮传动装置，各级传动比最好采用不可约的比数，避免同时啮合。</a:t>
            </a:r>
            <a:endParaRPr lang="en-US" altLang="zh-CN" sz="2100" dirty="0">
              <a:solidFill>
                <a:srgbClr val="FF0000"/>
              </a:solidFill>
              <a:latin typeface="隶书" panose="02010509060101010101" pitchFamily="49" charset="-122"/>
              <a:ea typeface="隶书" panose="02010509060101010101" pitchFamily="49" charset="-122"/>
            </a:endParaRP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3)</a:t>
            </a:r>
            <a:r>
              <a:rPr lang="zh-CN" altLang="en-US" sz="2100" dirty="0">
                <a:solidFill>
                  <a:srgbClr val="FF0000"/>
                </a:solidFill>
                <a:latin typeface="隶书" panose="02010509060101010101" pitchFamily="49" charset="-122"/>
                <a:ea typeface="隶书" panose="02010509060101010101" pitchFamily="49" charset="-122"/>
              </a:rPr>
              <a:t>对于要求重量尽可能轻的降速传动链，可按重量最轻原则进行设计。</a:t>
            </a:r>
          </a:p>
          <a:p>
            <a:pPr>
              <a:lnSpc>
                <a:spcPct val="150000"/>
              </a:lnSpc>
            </a:pPr>
            <a:r>
              <a:rPr lang="en-US" altLang="zh-CN" sz="2100" dirty="0">
                <a:solidFill>
                  <a:srgbClr val="FF0000"/>
                </a:solidFill>
                <a:latin typeface="隶书" panose="02010509060101010101" pitchFamily="49" charset="-122"/>
                <a:ea typeface="隶书" panose="02010509060101010101" pitchFamily="49" charset="-122"/>
              </a:rPr>
              <a:t>4)</a:t>
            </a:r>
            <a:r>
              <a:rPr lang="zh-CN" altLang="en-US" sz="2100" dirty="0">
                <a:solidFill>
                  <a:srgbClr val="FF0000"/>
                </a:solidFill>
                <a:latin typeface="隶书" panose="02010509060101010101" pitchFamily="49" charset="-122"/>
                <a:ea typeface="隶书" panose="02010509060101010101" pitchFamily="49" charset="-122"/>
              </a:rPr>
              <a:t>对于传动比很大的齿轮传动链，可把定轴轮系和行星轮系结合使用。 </a:t>
            </a:r>
          </a:p>
        </p:txBody>
      </p:sp>
    </p:spTree>
    <p:extLst>
      <p:ext uri="{BB962C8B-B14F-4D97-AF65-F5344CB8AC3E}">
        <p14:creationId xmlns:p14="http://schemas.microsoft.com/office/powerpoint/2010/main" val="5263697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1999783"/>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202525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二、滚珠花键</a:t>
            </a:r>
          </a:p>
        </p:txBody>
      </p:sp>
      <p:sp>
        <p:nvSpPr>
          <p:cNvPr id="11" name="TextBox 10"/>
          <p:cNvSpPr txBox="1"/>
          <p:nvPr/>
        </p:nvSpPr>
        <p:spPr>
          <a:xfrm>
            <a:off x="1389063" y="2680221"/>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滚珠花键结构如图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2" name="2z34.jpg" descr="id:2147485474;FounderCES"/>
          <p:cNvPicPr/>
          <p:nvPr/>
        </p:nvPicPr>
        <p:blipFill>
          <a:blip r:embed="rId4"/>
          <a:stretch>
            <a:fillRect/>
          </a:stretch>
        </p:blipFill>
        <p:spPr>
          <a:xfrm>
            <a:off x="2311012" y="3400301"/>
            <a:ext cx="8227347" cy="30035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p:cNvSpPr txBox="1"/>
          <p:nvPr/>
        </p:nvSpPr>
        <p:spPr>
          <a:xfrm>
            <a:off x="1389063" y="6352629"/>
            <a:ext cx="10080623"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2-34</a:t>
            </a:r>
            <a:r>
              <a:rPr lang="zh-CN" altLang="en-US" sz="1500" b="1" dirty="0">
                <a:latin typeface="+mn-ea"/>
              </a:rPr>
              <a:t>　滚珠花键传动</a:t>
            </a:r>
          </a:p>
          <a:p>
            <a:pPr algn="ctr">
              <a:lnSpc>
                <a:spcPct val="150000"/>
              </a:lnSpc>
            </a:pPr>
            <a:r>
              <a:rPr lang="en-US" altLang="zh-CN" sz="1500" b="1" dirty="0">
                <a:latin typeface="+mn-ea"/>
              </a:rPr>
              <a:t>1—</a:t>
            </a:r>
            <a:r>
              <a:rPr lang="zh-CN" altLang="en-US" sz="1500" b="1" dirty="0">
                <a:latin typeface="+mn-ea"/>
              </a:rPr>
              <a:t>保持架　</a:t>
            </a:r>
            <a:r>
              <a:rPr lang="en-US" altLang="zh-CN" sz="1500" b="1" dirty="0">
                <a:latin typeface="+mn-ea"/>
              </a:rPr>
              <a:t>2—</a:t>
            </a:r>
            <a:r>
              <a:rPr lang="zh-CN" altLang="en-US" sz="1500" b="1" dirty="0">
                <a:latin typeface="+mn-ea"/>
              </a:rPr>
              <a:t>橡胶密封圈　</a:t>
            </a:r>
            <a:r>
              <a:rPr lang="en-US" altLang="zh-CN" sz="1500" b="1" dirty="0">
                <a:latin typeface="+mn-ea"/>
              </a:rPr>
              <a:t>3—</a:t>
            </a:r>
            <a:r>
              <a:rPr lang="zh-CN" altLang="en-US" sz="1500" b="1" dirty="0">
                <a:latin typeface="+mn-ea"/>
              </a:rPr>
              <a:t>键槽　</a:t>
            </a:r>
            <a:r>
              <a:rPr lang="en-US" altLang="zh-CN" sz="1500" b="1" dirty="0">
                <a:latin typeface="+mn-ea"/>
              </a:rPr>
              <a:t>4—</a:t>
            </a:r>
            <a:r>
              <a:rPr lang="zh-CN" altLang="en-US" sz="1500" b="1" dirty="0">
                <a:latin typeface="+mn-ea"/>
              </a:rPr>
              <a:t>外筒　</a:t>
            </a:r>
            <a:r>
              <a:rPr lang="en-US" altLang="zh-CN" sz="1500" b="1" dirty="0">
                <a:latin typeface="+mn-ea"/>
              </a:rPr>
              <a:t>5—</a:t>
            </a:r>
            <a:r>
              <a:rPr lang="zh-CN" altLang="en-US" sz="1500" b="1" dirty="0">
                <a:latin typeface="+mn-ea"/>
              </a:rPr>
              <a:t>油孔</a:t>
            </a:r>
            <a:r>
              <a:rPr lang="en-US" altLang="zh-CN" sz="1500" b="1" dirty="0">
                <a:latin typeface="+mn-ea"/>
              </a:rPr>
              <a:t>6—</a:t>
            </a:r>
            <a:r>
              <a:rPr lang="zh-CN" altLang="en-US" sz="1500" b="1" dirty="0">
                <a:latin typeface="+mn-ea"/>
              </a:rPr>
              <a:t>负载滚珠列　</a:t>
            </a:r>
            <a:r>
              <a:rPr lang="en-US" altLang="zh-CN" sz="1500" b="1" dirty="0">
                <a:latin typeface="+mn-ea"/>
              </a:rPr>
              <a:t>7—</a:t>
            </a:r>
            <a:r>
              <a:rPr lang="zh-CN" altLang="en-US" sz="1500" b="1" dirty="0">
                <a:latin typeface="+mn-ea"/>
              </a:rPr>
              <a:t>退出滚珠列　</a:t>
            </a:r>
            <a:r>
              <a:rPr lang="en-US" altLang="zh-CN" sz="1500" b="1" dirty="0">
                <a:latin typeface="+mn-ea"/>
              </a:rPr>
              <a:t>8—</a:t>
            </a:r>
            <a:r>
              <a:rPr lang="zh-CN" altLang="en-US" sz="1500" b="1" dirty="0">
                <a:latin typeface="+mn-ea"/>
              </a:rPr>
              <a:t>花键轴</a:t>
            </a:r>
          </a:p>
        </p:txBody>
      </p:sp>
      <p:sp>
        <p:nvSpPr>
          <p:cNvPr id="14" name="圆角矩形 13"/>
          <p:cNvSpPr/>
          <p:nvPr/>
        </p:nvSpPr>
        <p:spPr>
          <a:xfrm>
            <a:off x="668735" y="736600"/>
            <a:ext cx="10796512" cy="246842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7955624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 219"/>
          <p:cNvSpPr/>
          <p:nvPr/>
        </p:nvSpPr>
        <p:spPr>
          <a:xfrm>
            <a:off x="958318" y="2359823"/>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TextBox 11"/>
          <p:cNvSpPr txBox="1"/>
          <p:nvPr/>
        </p:nvSpPr>
        <p:spPr>
          <a:xfrm>
            <a:off x="1122160" y="238529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二、机械转动系统</a:t>
            </a:r>
          </a:p>
        </p:txBody>
      </p:sp>
      <p:sp>
        <p:nvSpPr>
          <p:cNvPr id="13" name="TextBox 12"/>
          <p:cNvSpPr txBox="1"/>
          <p:nvPr/>
        </p:nvSpPr>
        <p:spPr>
          <a:xfrm>
            <a:off x="1388815" y="3040261"/>
            <a:ext cx="64807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机械转动系统的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基本参数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转动惯量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阻尼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。建立机械转动系统数学模型的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仍是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牛顿第二定律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574" y="2185127"/>
            <a:ext cx="2587783" cy="2862064"/>
          </a:xfrm>
          <a:prstGeom prst="ellipse">
            <a:avLst/>
          </a:prstGeom>
          <a:ln>
            <a:noFill/>
          </a:ln>
          <a:effectLst>
            <a:softEdge rad="112500"/>
          </a:effectLst>
        </p:spPr>
      </p:pic>
      <p:sp>
        <p:nvSpPr>
          <p:cNvPr id="19" name="圆角矩形 18"/>
          <p:cNvSpPr/>
          <p:nvPr/>
        </p:nvSpPr>
        <p:spPr>
          <a:xfrm>
            <a:off x="668735" y="1960141"/>
            <a:ext cx="7200800" cy="287972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590802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4460106"/>
          </a:xfrm>
          <a:prstGeom prst="rect">
            <a:avLst/>
          </a:prstGeom>
          <a:noFill/>
        </p:spPr>
        <p:txBody>
          <a:bodyPr wrap="square" lIns="96433" tIns="48216" rIns="96433" bIns="48216" rtlCol="0">
            <a:spAutoFit/>
          </a:bodyPr>
          <a:lstStyle/>
          <a:p>
            <a:pPr lvl="0" indent="531719">
              <a:lnSpc>
                <a:spcPct val="150000"/>
              </a:lnSpc>
            </a:pP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花键轴</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的外圆上均布</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凸起轨道，配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滚珠列，相对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应有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条退出滚珠列。轨道横载面为近似滚珠的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凹圆形，以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减小接触应力。承受载荷</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转矩时，</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条负载滚珠列自动定心。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反转时，另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条负载滚珠列自动定心。这种结构使切向间隙</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角冲量</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减小，必要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时还可用一个花键螺母按旋转方向施加预紧力后再</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锁紧，故</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刚度高、定位准确。外筒上</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开键槽，以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备联接其他传动件。保持架使滚珠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互不摩擦，且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拆卸时不会脱落。用橡胶密封</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垫防尘，以提高使用寿命，通过</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油孔润滑以减少磨损。</a:t>
            </a: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外筒与花键轴之间即可以轴带筒或以筒带轴作</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回转运动，又</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可以作灵活、轻便的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相对直线运动，所以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滚珠花键</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既是一</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种</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传动装置</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，又是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一种</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直线运动支承</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于机器人、机床、自动搬运车等各种机械。</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6852" y="5160457"/>
            <a:ext cx="2752443" cy="2056268"/>
          </a:xfrm>
          <a:prstGeom prst="rect">
            <a:avLst/>
          </a:prstGeom>
        </p:spPr>
      </p:pic>
      <p:pic>
        <p:nvPicPr>
          <p:cNvPr id="3" name="图片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279" y="5160457"/>
            <a:ext cx="3133424" cy="1880054"/>
          </a:xfrm>
          <a:prstGeom prst="rect">
            <a:avLst/>
          </a:prstGeom>
        </p:spPr>
      </p:pic>
      <p:sp>
        <p:nvSpPr>
          <p:cNvPr id="11" name="圆角矩形 10"/>
          <p:cNvSpPr/>
          <p:nvPr/>
        </p:nvSpPr>
        <p:spPr>
          <a:xfrm>
            <a:off x="1384127" y="736600"/>
            <a:ext cx="10081120" cy="431988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5163940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三、谐波齿轮减速器</a:t>
            </a:r>
          </a:p>
        </p:txBody>
      </p:sp>
      <p:sp>
        <p:nvSpPr>
          <p:cNvPr id="10" name="TextBox 9"/>
          <p:cNvSpPr txBox="1"/>
          <p:nvPr/>
        </p:nvSpPr>
        <p:spPr>
          <a:xfrm>
            <a:off x="837828" y="1456085"/>
            <a:ext cx="7031707" cy="5429603"/>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谐波齿轮减速器的工作原理如图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所示。若将刚轮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固定，外装柔性轴承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波发生器凸轮</a:t>
            </a:r>
            <a:r>
              <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装入</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中，使原形为圆环形的柔轮产生弹性变形，</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柔轮两端的齿与刚轮的齿完全啮合，而柔轮短轴两端的齿与刚轮的齿完全脱开，长轴与短轴间的齿侧逐渐啮入和啮出。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高速轴带动波发生器凸轮和柔性轴承逆时针连续转动时，柔轮上原来与刚轮啮合的齿对开始啮出后脱开，再转入啮入，然后重新啮合，这样柔轮就相对于刚轮沿着与波发生器相反的方向低速旋转，通过低速轴输出运动。若将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固定，由刚轮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输出运动，其工作原理完全相同，只是刚轮的转向将与波发生器的转向相同。</a:t>
            </a:r>
          </a:p>
        </p:txBody>
      </p:sp>
      <p:pic>
        <p:nvPicPr>
          <p:cNvPr id="11" name="2z35.jpg" descr="id:2147485488;FounderCES"/>
          <p:cNvPicPr/>
          <p:nvPr/>
        </p:nvPicPr>
        <p:blipFill>
          <a:blip r:embed="rId4"/>
          <a:stretch>
            <a:fillRect/>
          </a:stretch>
        </p:blipFill>
        <p:spPr>
          <a:xfrm>
            <a:off x="7990719" y="1456085"/>
            <a:ext cx="4176464"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7869534" y="5562758"/>
            <a:ext cx="4324681"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2-35</a:t>
            </a:r>
            <a:r>
              <a:rPr lang="zh-CN" altLang="en-US" sz="1500" b="1" dirty="0">
                <a:latin typeface="+mn-ea"/>
              </a:rPr>
              <a:t>　谐波齿轮传动的工作原理</a:t>
            </a:r>
          </a:p>
          <a:p>
            <a:pPr algn="ctr">
              <a:lnSpc>
                <a:spcPct val="150000"/>
              </a:lnSpc>
            </a:pPr>
            <a:r>
              <a:rPr lang="en-US" altLang="zh-CN" sz="1500" b="1" dirty="0">
                <a:latin typeface="+mn-ea"/>
              </a:rPr>
              <a:t>1—</a:t>
            </a:r>
            <a:r>
              <a:rPr lang="zh-CN" altLang="en-US" sz="1500" b="1" dirty="0">
                <a:latin typeface="+mn-ea"/>
              </a:rPr>
              <a:t>输入轴</a:t>
            </a:r>
            <a:r>
              <a:rPr lang="en-US" altLang="zh-CN" sz="1500" b="1" dirty="0">
                <a:latin typeface="+mn-ea"/>
              </a:rPr>
              <a:t>(</a:t>
            </a:r>
            <a:r>
              <a:rPr lang="zh-CN" altLang="en-US" sz="1500" b="1" dirty="0">
                <a:latin typeface="+mn-ea"/>
              </a:rPr>
              <a:t>图中未表示</a:t>
            </a:r>
            <a:r>
              <a:rPr lang="en-US" altLang="zh-CN" sz="1500" b="1" dirty="0">
                <a:latin typeface="+mn-ea"/>
              </a:rPr>
              <a:t>)</a:t>
            </a:r>
            <a:r>
              <a:rPr lang="zh-CN" altLang="en-US" sz="1500" b="1" dirty="0">
                <a:latin typeface="+mn-ea"/>
              </a:rPr>
              <a:t>　</a:t>
            </a:r>
            <a:r>
              <a:rPr lang="en-US" altLang="zh-CN" sz="1500" b="1" dirty="0">
                <a:latin typeface="+mn-ea"/>
              </a:rPr>
              <a:t>2—</a:t>
            </a:r>
            <a:r>
              <a:rPr lang="zh-CN" altLang="en-US" sz="1500" b="1" dirty="0">
                <a:latin typeface="+mn-ea"/>
              </a:rPr>
              <a:t>柔轮　</a:t>
            </a:r>
            <a:r>
              <a:rPr lang="en-US" altLang="zh-CN" sz="1500" b="1" dirty="0">
                <a:latin typeface="+mn-ea"/>
              </a:rPr>
              <a:t>3—</a:t>
            </a:r>
            <a:r>
              <a:rPr lang="zh-CN" altLang="en-US" sz="1500" b="1" dirty="0">
                <a:latin typeface="+mn-ea"/>
              </a:rPr>
              <a:t>波发生</a:t>
            </a:r>
          </a:p>
          <a:p>
            <a:pPr algn="ctr">
              <a:lnSpc>
                <a:spcPct val="150000"/>
              </a:lnSpc>
            </a:pPr>
            <a:r>
              <a:rPr lang="zh-CN" altLang="en-US" sz="1500" b="1" dirty="0">
                <a:latin typeface="+mn-ea"/>
              </a:rPr>
              <a:t>器凸轮　</a:t>
            </a:r>
            <a:r>
              <a:rPr lang="en-US" altLang="zh-CN" sz="1500" b="1" dirty="0">
                <a:latin typeface="+mn-ea"/>
              </a:rPr>
              <a:t>4—</a:t>
            </a:r>
            <a:r>
              <a:rPr lang="zh-CN" altLang="en-US" sz="1500" b="1" dirty="0">
                <a:latin typeface="+mn-ea"/>
              </a:rPr>
              <a:t>柔性轴承　</a:t>
            </a:r>
            <a:r>
              <a:rPr lang="en-US" altLang="zh-CN" sz="1500" b="1" dirty="0">
                <a:latin typeface="+mn-ea"/>
              </a:rPr>
              <a:t>5—</a:t>
            </a:r>
            <a:r>
              <a:rPr lang="zh-CN" altLang="en-US" sz="1500" b="1" dirty="0">
                <a:latin typeface="+mn-ea"/>
              </a:rPr>
              <a:t>刚轮</a:t>
            </a:r>
          </a:p>
        </p:txBody>
      </p:sp>
      <p:sp>
        <p:nvSpPr>
          <p:cNvPr id="13" name="圆角矩形 12"/>
          <p:cNvSpPr/>
          <p:nvPr/>
        </p:nvSpPr>
        <p:spPr>
          <a:xfrm>
            <a:off x="610790" y="1384077"/>
            <a:ext cx="7258745" cy="542960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04722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EC384-6A85-BE46-B224-32D7A48AEEDD}"/>
              </a:ext>
            </a:extLst>
          </p:cNvPr>
          <p:cNvSpPr>
            <a:spLocks noGrp="1"/>
          </p:cNvSpPr>
          <p:nvPr>
            <p:ph type="title"/>
          </p:nvPr>
        </p:nvSpPr>
        <p:spPr/>
        <p:txBody>
          <a:bodyPr>
            <a:normAutofit/>
          </a:bodyPr>
          <a:lstStyle/>
          <a:p>
            <a:pPr algn="ctr">
              <a:lnSpc>
                <a:spcPct val="150000"/>
              </a:lnSpc>
            </a:pPr>
            <a:r>
              <a:rPr kumimoji="1" lang="zh-CN" altLang="en-US" sz="3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谐波齿轮主要零件</a:t>
            </a:r>
          </a:p>
        </p:txBody>
      </p:sp>
      <p:sp>
        <p:nvSpPr>
          <p:cNvPr id="4" name="Text Box 8">
            <a:extLst>
              <a:ext uri="{FF2B5EF4-FFF2-40B4-BE49-F238E27FC236}">
                <a16:creationId xmlns:a16="http://schemas.microsoft.com/office/drawing/2014/main" id="{CC36823B-83F2-AD46-9A42-AF77119FF078}"/>
              </a:ext>
            </a:extLst>
          </p:cNvPr>
          <p:cNvSpPr txBox="1">
            <a:spLocks noGrp="1" noChangeArrowheads="1"/>
          </p:cNvSpPr>
          <p:nvPr>
            <p:ph idx="1"/>
          </p:nvPr>
        </p:nvSpPr>
        <p:spPr bwMode="auto">
          <a:xfrm>
            <a:off x="884238" y="1925638"/>
            <a:ext cx="11090275" cy="430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波发生器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a:t>
            </a:r>
            <a:r>
              <a:rPr lang="zh-CN" altLang="en-US" sz="2100" dirty="0">
                <a:solidFill>
                  <a:prstClr val="black"/>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与输入轴相联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，对柔轮的齿圈的变形起产生和控制的作用。它由一个椭圆形凸轮和一个薄壁的柔性轴承组成。柔性轴承不同于普通轴承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它的外环很薄</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容易产生径向变形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在未装入凸轮之前环是圆形的，装上之后为椭圆形。</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有薄壁杯形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薄壁圆筒形或平嵌式等多种。薄壁圆筒形柔轮的开口端部外面有齿圈</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它随波发生器的转动而变形</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筒底部分与输出轴联接。</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0"/>
              </a:spcBef>
              <a:buClrTx/>
              <a:buSzTx/>
              <a:buFont typeface="Wingdings" pitchFamily="2" charset="2"/>
              <a:buChar char="u"/>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它是一个刚性的内齿轮。双波谐波传动的刚轮通常比柔轮多</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齿。谐波齿轮减速器多以刚轮固定，外部与箱体联接。</a:t>
            </a:r>
          </a:p>
        </p:txBody>
      </p:sp>
    </p:spTree>
    <p:extLst>
      <p:ext uri="{BB962C8B-B14F-4D97-AF65-F5344CB8AC3E}">
        <p14:creationId xmlns:p14="http://schemas.microsoft.com/office/powerpoint/2010/main" val="2263686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ext Box 8">
            <a:extLst>
              <a:ext uri="{FF2B5EF4-FFF2-40B4-BE49-F238E27FC236}">
                <a16:creationId xmlns:a16="http://schemas.microsoft.com/office/drawing/2014/main" id="{5F34D490-55DE-2547-A9D4-E96496739F50}"/>
              </a:ext>
            </a:extLst>
          </p:cNvPr>
          <p:cNvSpPr txBox="1">
            <a:spLocks noChangeArrowheads="1"/>
          </p:cNvSpPr>
          <p:nvPr/>
        </p:nvSpPr>
        <p:spPr bwMode="auto">
          <a:xfrm>
            <a:off x="740970" y="596943"/>
            <a:ext cx="11078329"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spcBef>
                <a:spcPct val="0"/>
              </a:spcBef>
              <a:buClrTx/>
              <a:buSzTx/>
              <a:buFontTx/>
              <a:buNone/>
            </a:pPr>
            <a:r>
              <a:rPr lang="zh-CN" altLang="en-US" sz="2953" dirty="0">
                <a:latin typeface="华文行楷" panose="02010800040101010101" pitchFamily="2" charset="-122"/>
              </a:rPr>
              <a:t>谐波齿轮传动的传动比</a:t>
            </a:r>
            <a:endParaRPr lang="en-US" altLang="zh-CN" sz="2531" dirty="0">
              <a:solidFill>
                <a:srgbClr val="FF0000"/>
              </a:solidFill>
              <a:latin typeface="Times New Roman" panose="02020603050405020304" pitchFamily="18" charset="0"/>
              <a:ea typeface="宋体" panose="02010600030101010101" pitchFamily="2" charset="-122"/>
            </a:endParaRPr>
          </a:p>
          <a:p>
            <a:pPr eaLnBrk="1" hangingPunct="1">
              <a:lnSpc>
                <a:spcPct val="150000"/>
              </a:lnSpc>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谐波齿轮传动的波形发生器相当于行星齿轮的转臂，柔轮相当于行星轮，刚轮相当于中心轮，故其传动比可按照行星齿轮系来计算。设</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g</a:t>
            </a:r>
            <a:r>
              <a:rPr lang="el-GR" altLang="zh-CN" sz="2953" dirty="0">
                <a:latin typeface="Microsoft YaHei" panose="020B0503020204020204" pitchFamily="34" charset="-122"/>
                <a:ea typeface="Microsoft YaHei" panose="020B0503020204020204" pitchFamily="34" charset="-122"/>
              </a:rPr>
              <a:t> </a:t>
            </a:r>
            <a:r>
              <a:rPr lang="zh-CN" altLang="en-US" sz="2953" dirty="0">
                <a:latin typeface="Microsoft YaHei" panose="020B0503020204020204" pitchFamily="34" charset="-122"/>
                <a:ea typeface="Microsoft YaHei" panose="020B0503020204020204" pitchFamily="34" charset="-122"/>
              </a:rPr>
              <a:t>、</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r</a:t>
            </a:r>
            <a:r>
              <a:rPr lang="el-GR" altLang="zh-CN" sz="2953" dirty="0">
                <a:latin typeface="Microsoft YaHei" panose="020B0503020204020204" pitchFamily="34" charset="-122"/>
                <a:ea typeface="Microsoft YaHei" panose="020B0503020204020204" pitchFamily="34" charset="-122"/>
              </a:rPr>
              <a:t> </a:t>
            </a:r>
            <a:r>
              <a:rPr lang="zh-CN" altLang="en-US" sz="2953" dirty="0">
                <a:latin typeface="Microsoft YaHei" panose="020B0503020204020204" pitchFamily="34" charset="-122"/>
                <a:ea typeface="Microsoft YaHei" panose="020B0503020204020204" pitchFamily="34" charset="-122"/>
              </a:rPr>
              <a:t>和</a:t>
            </a:r>
            <a:r>
              <a:rPr lang="el-GR" altLang="zh-CN" sz="2953" dirty="0">
                <a:latin typeface="Microsoft YaHei" panose="020B0503020204020204" pitchFamily="34" charset="-122"/>
                <a:ea typeface="Microsoft YaHei" panose="020B0503020204020204" pitchFamily="34" charset="-122"/>
              </a:rPr>
              <a:t>ω</a:t>
            </a:r>
            <a:r>
              <a:rPr lang="en-US" altLang="zh-CN" sz="2953" baseline="-25000" dirty="0">
                <a:latin typeface="Microsoft YaHei" panose="020B0503020204020204" pitchFamily="34" charset="-122"/>
                <a:ea typeface="Microsoft YaHei" panose="020B0503020204020204" pitchFamily="34" charset="-122"/>
              </a:rPr>
              <a:t>H</a:t>
            </a:r>
            <a:r>
              <a:rPr lang="zh-CN" altLang="en-US" sz="2953" dirty="0">
                <a:latin typeface="Microsoft YaHei" panose="020B0503020204020204" pitchFamily="34" charset="-122"/>
                <a:ea typeface="Microsoft YaHei" panose="020B0503020204020204" pitchFamily="34" charset="-122"/>
              </a:rPr>
              <a:t>分别为刚轮、柔轮和波形发生器的角速度，则：</a:t>
            </a:r>
            <a:endParaRPr lang="en-US" altLang="zh-CN" sz="2953" dirty="0">
              <a:latin typeface="Microsoft YaHei" panose="020B0503020204020204" pitchFamily="34" charset="-122"/>
              <a:ea typeface="Microsoft YaHei" panose="020B0503020204020204" pitchFamily="34" charset="-122"/>
            </a:endParaRPr>
          </a:p>
        </p:txBody>
      </p:sp>
      <p:sp>
        <p:nvSpPr>
          <p:cNvPr id="140290" name="Text Box 11">
            <a:extLst>
              <a:ext uri="{FF2B5EF4-FFF2-40B4-BE49-F238E27FC236}">
                <a16:creationId xmlns:a16="http://schemas.microsoft.com/office/drawing/2014/main" id="{401BA463-4C7D-DB4B-A0EE-0A2679FB6A95}"/>
              </a:ext>
            </a:extLst>
          </p:cNvPr>
          <p:cNvSpPr txBox="1">
            <a:spLocks noChangeArrowheads="1"/>
          </p:cNvSpPr>
          <p:nvPr/>
        </p:nvSpPr>
        <p:spPr bwMode="auto">
          <a:xfrm>
            <a:off x="8744797" y="4465158"/>
            <a:ext cx="65" cy="2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lnSpc>
                <a:spcPts val="1898"/>
              </a:lnSpc>
              <a:spcBef>
                <a:spcPct val="0"/>
              </a:spcBef>
              <a:buClrTx/>
              <a:buSzTx/>
              <a:buNone/>
            </a:pPr>
            <a:endParaRPr lang="zh-CN" altLang="en-US" sz="2531">
              <a:solidFill>
                <a:srgbClr val="000000"/>
              </a:solidFill>
              <a:latin typeface="Times New Roman" panose="02020603050405020304" pitchFamily="18" charset="0"/>
              <a:ea typeface="宋体" panose="02010600030101010101" pitchFamily="2" charset="-122"/>
            </a:endParaRPr>
          </a:p>
        </p:txBody>
      </p:sp>
      <p:sp>
        <p:nvSpPr>
          <p:cNvPr id="140291" name="Rectangle 2">
            <a:extLst>
              <a:ext uri="{FF2B5EF4-FFF2-40B4-BE49-F238E27FC236}">
                <a16:creationId xmlns:a16="http://schemas.microsoft.com/office/drawing/2014/main" id="{E75D9C30-D261-B646-B793-1639519C694F}"/>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3" name="Picture 1">
            <a:extLst>
              <a:ext uri="{FF2B5EF4-FFF2-40B4-BE49-F238E27FC236}">
                <a16:creationId xmlns:a16="http://schemas.microsoft.com/office/drawing/2014/main" id="{1F7B5E38-6311-264C-B04E-62F0E1AED405}"/>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846489" y="3976365"/>
            <a:ext cx="4732126" cy="118249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sp>
        <p:nvSpPr>
          <p:cNvPr id="140293" name="Rectangle 3">
            <a:extLst>
              <a:ext uri="{FF2B5EF4-FFF2-40B4-BE49-F238E27FC236}">
                <a16:creationId xmlns:a16="http://schemas.microsoft.com/office/drawing/2014/main" id="{F82DAFF6-1C69-2140-A944-179D7D30377C}"/>
              </a:ext>
            </a:extLst>
          </p:cNvPr>
          <p:cNvSpPr>
            <a:spLocks noChangeArrowheads="1"/>
          </p:cNvSpPr>
          <p:nvPr/>
        </p:nvSpPr>
        <p:spPr bwMode="auto">
          <a:xfrm>
            <a:off x="6280135" y="347908"/>
            <a:ext cx="298480" cy="44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spcBef>
                <a:spcPct val="0"/>
              </a:spcBef>
              <a:buClrTx/>
              <a:buSzTx/>
              <a:buFontTx/>
              <a:buNone/>
            </a:pPr>
            <a:r>
              <a:rPr lang="en-US" altLang="zh-CN" sz="2320">
                <a:latin typeface="Tahoma" panose="020B0604030504040204" pitchFamily="34" charset="0"/>
                <a:ea typeface="宋体" panose="02010600030101010101" pitchFamily="2" charset="-122"/>
              </a:rPr>
              <a:t> </a:t>
            </a:r>
            <a:r>
              <a:rPr lang="en-US" altLang="zh-CN" sz="633">
                <a:latin typeface="Times New Roman" panose="02020603050405020304" pitchFamily="18" charset="0"/>
                <a:ea typeface="宋体" panose="02010600030101010101" pitchFamily="2" charset="-122"/>
              </a:rPr>
              <a:t> </a:t>
            </a:r>
            <a:endParaRPr lang="en-US" altLang="zh-CN" sz="2531">
              <a:latin typeface="Times New Roman" panose="02020603050405020304" pitchFamily="18" charset="0"/>
              <a:ea typeface="宋体" panose="02010600030101010101" pitchFamily="2" charset="-122"/>
            </a:endParaRPr>
          </a:p>
        </p:txBody>
      </p:sp>
      <p:sp>
        <p:nvSpPr>
          <p:cNvPr id="140294" name="Rectangle 5">
            <a:extLst>
              <a:ext uri="{FF2B5EF4-FFF2-40B4-BE49-F238E27FC236}">
                <a16:creationId xmlns:a16="http://schemas.microsoft.com/office/drawing/2014/main" id="{9E4210B7-8CD3-1846-B226-F43B637F58BE}"/>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sp>
        <p:nvSpPr>
          <p:cNvPr id="140295" name="Rectangle 7">
            <a:extLst>
              <a:ext uri="{FF2B5EF4-FFF2-40B4-BE49-F238E27FC236}">
                <a16:creationId xmlns:a16="http://schemas.microsoft.com/office/drawing/2014/main" id="{0E0494D2-6853-F047-A4FD-2D7A914A5BC9}"/>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40296" name="图片 1" descr="11.gif">
            <a:extLst>
              <a:ext uri="{FF2B5EF4-FFF2-40B4-BE49-F238E27FC236}">
                <a16:creationId xmlns:a16="http://schemas.microsoft.com/office/drawing/2014/main" id="{F5B65C79-F785-C94A-BBAA-EEEF159941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1623" y="3265102"/>
            <a:ext cx="3843840" cy="38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140296"/>
                                        </p:tgtEl>
                                        <p:attrNameLst>
                                          <p:attrName>ppt_x</p:attrName>
                                        </p:attrNameLst>
                                      </p:cBhvr>
                                      <p:tavLst>
                                        <p:tav tm="0">
                                          <p:val>
                                            <p:strVal val="ppt_x"/>
                                          </p:val>
                                        </p:tav>
                                        <p:tav tm="100000">
                                          <p:val>
                                            <p:strVal val="ppt_x"/>
                                          </p:val>
                                        </p:tav>
                                      </p:tavLst>
                                    </p:anim>
                                    <p:anim calcmode="lin" valueType="num">
                                      <p:cBhvr additive="base">
                                        <p:cTn id="7" dur="500"/>
                                        <p:tgtEl>
                                          <p:spTgt spid="140296"/>
                                        </p:tgtEl>
                                        <p:attrNameLst>
                                          <p:attrName>ppt_y</p:attrName>
                                        </p:attrNameLst>
                                      </p:cBhvr>
                                      <p:tavLst>
                                        <p:tav tm="0">
                                          <p:val>
                                            <p:strVal val="ppt_y"/>
                                          </p:val>
                                        </p:tav>
                                        <p:tav tm="100000">
                                          <p:val>
                                            <p:strVal val="1+ppt_h/2"/>
                                          </p:val>
                                        </p:tav>
                                      </p:tavLst>
                                    </p:anim>
                                    <p:set>
                                      <p:cBhvr>
                                        <p:cTn id="8" dur="1" fill="hold">
                                          <p:stCondLst>
                                            <p:cond delay="499"/>
                                          </p:stCondLst>
                                        </p:cTn>
                                        <p:tgtEl>
                                          <p:spTgt spid="14029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1253"/>
                                        </p:tgtEl>
                                        <p:attrNameLst>
                                          <p:attrName>style.visibility</p:attrName>
                                        </p:attrNameLst>
                                      </p:cBhvr>
                                      <p:to>
                                        <p:strVal val="visible"/>
                                      </p:to>
                                    </p:set>
                                    <p:anim calcmode="lin" valueType="num">
                                      <p:cBhvr additive="base">
                                        <p:cTn id="13" dur="500" fill="hold"/>
                                        <p:tgtEl>
                                          <p:spTgt spid="181253"/>
                                        </p:tgtEl>
                                        <p:attrNameLst>
                                          <p:attrName>ppt_x</p:attrName>
                                        </p:attrNameLst>
                                      </p:cBhvr>
                                      <p:tavLst>
                                        <p:tav tm="0">
                                          <p:val>
                                            <p:strVal val="#ppt_x"/>
                                          </p:val>
                                        </p:tav>
                                        <p:tav tm="100000">
                                          <p:val>
                                            <p:strVal val="#ppt_x"/>
                                          </p:val>
                                        </p:tav>
                                      </p:tavLst>
                                    </p:anim>
                                    <p:anim calcmode="lin" valueType="num">
                                      <p:cBhvr additive="base">
                                        <p:cTn id="14" dur="500" fill="hold"/>
                                        <p:tgtEl>
                                          <p:spTgt spid="181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 Box 8">
            <a:extLst>
              <a:ext uri="{FF2B5EF4-FFF2-40B4-BE49-F238E27FC236}">
                <a16:creationId xmlns:a16="http://schemas.microsoft.com/office/drawing/2014/main" id="{51707FA6-5A1F-CA40-A12F-23745B04406D}"/>
              </a:ext>
            </a:extLst>
          </p:cNvPr>
          <p:cNvSpPr txBox="1">
            <a:spLocks noChangeArrowheads="1"/>
          </p:cNvSpPr>
          <p:nvPr/>
        </p:nvSpPr>
        <p:spPr bwMode="auto">
          <a:xfrm>
            <a:off x="1908968" y="1033940"/>
            <a:ext cx="904081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1</a:t>
            </a:r>
            <a:r>
              <a:rPr lang="zh-CN" altLang="en-US" sz="2953" dirty="0">
                <a:latin typeface="Microsoft YaHei" panose="020B0503020204020204" pitchFamily="34" charset="-122"/>
                <a:ea typeface="Microsoft YaHei" panose="020B0503020204020204" pitchFamily="34" charset="-122"/>
              </a:rPr>
              <a:t>）当柔轮固定时，</a:t>
            </a:r>
            <a:r>
              <a:rPr lang="el-GR" altLang="zh-CN" sz="2953" dirty="0">
                <a:latin typeface="Microsoft YaHei" panose="020B0503020204020204" pitchFamily="34" charset="-122"/>
                <a:ea typeface="Microsoft YaHei" panose="020B0503020204020204" pitchFamily="34" charset="-122"/>
              </a:rPr>
              <a:t> ω</a:t>
            </a:r>
            <a:r>
              <a:rPr lang="en-US" altLang="zh-CN" sz="2953" baseline="-25000" dirty="0">
                <a:latin typeface="Microsoft YaHei" panose="020B0503020204020204" pitchFamily="34" charset="-122"/>
                <a:ea typeface="Microsoft YaHei" panose="020B0503020204020204" pitchFamily="34" charset="-122"/>
              </a:rPr>
              <a:t>r</a:t>
            </a:r>
            <a:r>
              <a:rPr lang="en-US" altLang="zh-CN" sz="2953" dirty="0">
                <a:latin typeface="Microsoft YaHei" panose="020B0503020204020204" pitchFamily="34" charset="-122"/>
                <a:ea typeface="Microsoft YaHei" panose="020B0503020204020204" pitchFamily="34" charset="-122"/>
              </a:rPr>
              <a:t>=0</a:t>
            </a:r>
            <a:r>
              <a:rPr lang="zh-CN" altLang="en-US" sz="2953" dirty="0">
                <a:latin typeface="Microsoft YaHei" panose="020B0503020204020204" pitchFamily="34" charset="-122"/>
                <a:ea typeface="Microsoft YaHei" panose="020B0503020204020204" pitchFamily="34" charset="-122"/>
              </a:rPr>
              <a:t>，</a:t>
            </a:r>
            <a:endParaRPr lang="zh-CN" altLang="en-US" sz="2531" dirty="0">
              <a:latin typeface="Microsoft YaHei" panose="020B0503020204020204" pitchFamily="34" charset="-122"/>
              <a:ea typeface="Microsoft YaHei" panose="020B0503020204020204" pitchFamily="34" charset="-122"/>
            </a:endParaRPr>
          </a:p>
        </p:txBody>
      </p:sp>
      <p:sp>
        <p:nvSpPr>
          <p:cNvPr id="141314" name="Text Box 11">
            <a:extLst>
              <a:ext uri="{FF2B5EF4-FFF2-40B4-BE49-F238E27FC236}">
                <a16:creationId xmlns:a16="http://schemas.microsoft.com/office/drawing/2014/main" id="{56DFC89A-7AFE-FC4B-9C72-9D8904BB102B}"/>
              </a:ext>
            </a:extLst>
          </p:cNvPr>
          <p:cNvSpPr txBox="1">
            <a:spLocks noChangeArrowheads="1"/>
          </p:cNvSpPr>
          <p:nvPr/>
        </p:nvSpPr>
        <p:spPr bwMode="auto">
          <a:xfrm>
            <a:off x="8744796" y="3841616"/>
            <a:ext cx="65" cy="25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a:lnSpc>
                <a:spcPts val="1898"/>
              </a:lnSpc>
              <a:spcBef>
                <a:spcPct val="0"/>
              </a:spcBef>
              <a:buClrTx/>
              <a:buSzTx/>
              <a:buNone/>
            </a:pPr>
            <a:endParaRPr lang="zh-CN" altLang="en-US" sz="2531">
              <a:solidFill>
                <a:srgbClr val="000000"/>
              </a:solidFill>
              <a:latin typeface="Times New Roman" panose="02020603050405020304" pitchFamily="18" charset="0"/>
              <a:ea typeface="宋体" panose="02010600030101010101" pitchFamily="2" charset="-122"/>
            </a:endParaRPr>
          </a:p>
        </p:txBody>
      </p:sp>
      <p:sp>
        <p:nvSpPr>
          <p:cNvPr id="141315" name="Rectangle 2">
            <a:extLst>
              <a:ext uri="{FF2B5EF4-FFF2-40B4-BE49-F238E27FC236}">
                <a16:creationId xmlns:a16="http://schemas.microsoft.com/office/drawing/2014/main" id="{7DD72BD5-2893-B744-BBC3-17D4069C36A5}"/>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sp>
        <p:nvSpPr>
          <p:cNvPr id="141317" name="Rectangle 5">
            <a:extLst>
              <a:ext uri="{FF2B5EF4-FFF2-40B4-BE49-F238E27FC236}">
                <a16:creationId xmlns:a16="http://schemas.microsoft.com/office/drawing/2014/main" id="{10E46F8D-C22E-FF4B-8ECB-FC3C99E8B239}"/>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6" name="Picture 4">
            <a:extLst>
              <a:ext uri="{FF2B5EF4-FFF2-40B4-BE49-F238E27FC236}">
                <a16:creationId xmlns:a16="http://schemas.microsoft.com/office/drawing/2014/main" id="{05C71535-E0D4-734E-B1F6-22FCE1382ABF}"/>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84308" y="1712002"/>
            <a:ext cx="3239624" cy="883991"/>
          </a:xfrm>
          <a:prstGeom prst="rect">
            <a:avLst/>
          </a:prstGeom>
          <a:solidFill>
            <a:schemeClr val="bg1">
              <a:lumMod val="95000"/>
            </a:schemeClr>
          </a:solidFill>
          <a:ln w="9525">
            <a:noFill/>
            <a:miter lim="800000"/>
            <a:headEnd/>
            <a:tailEnd/>
          </a:ln>
        </p:spPr>
      </p:pic>
      <p:sp>
        <p:nvSpPr>
          <p:cNvPr id="141319" name="Rectangle 7">
            <a:extLst>
              <a:ext uri="{FF2B5EF4-FFF2-40B4-BE49-F238E27FC236}">
                <a16:creationId xmlns:a16="http://schemas.microsoft.com/office/drawing/2014/main" id="{9620DA6E-5251-8F4C-BBAD-579D866DDDD3}"/>
              </a:ext>
            </a:extLst>
          </p:cNvPr>
          <p:cNvSpPr>
            <a:spLocks noChangeArrowheads="1"/>
          </p:cNvSpPr>
          <p:nvPr/>
        </p:nvSpPr>
        <p:spPr bwMode="auto">
          <a:xfrm>
            <a:off x="6337010" y="-240899"/>
            <a:ext cx="18473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lgn="ctr" eaLnBrk="1" hangingPunct="1">
              <a:spcBef>
                <a:spcPct val="0"/>
              </a:spcBef>
              <a:buClrTx/>
              <a:buSzTx/>
              <a:buFontTx/>
              <a:buNone/>
            </a:pPr>
            <a:endParaRPr lang="zh-CN" altLang="en-US" sz="2531">
              <a:latin typeface="Times New Roman" panose="02020603050405020304" pitchFamily="18" charset="0"/>
              <a:ea typeface="宋体" panose="02010600030101010101" pitchFamily="2" charset="-122"/>
            </a:endParaRPr>
          </a:p>
        </p:txBody>
      </p:sp>
      <p:pic>
        <p:nvPicPr>
          <p:cNvPr id="181258" name="Picture 6">
            <a:extLst>
              <a:ext uri="{FF2B5EF4-FFF2-40B4-BE49-F238E27FC236}">
                <a16:creationId xmlns:a16="http://schemas.microsoft.com/office/drawing/2014/main" id="{40B9BCBD-31ED-2049-BCC2-D59C96DEE4DC}"/>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655395" y="1636661"/>
            <a:ext cx="3284829" cy="957656"/>
          </a:xfrm>
          <a:prstGeom prst="rect">
            <a:avLst/>
          </a:prstGeom>
          <a:solidFill>
            <a:schemeClr val="bg1">
              <a:lumMod val="95000"/>
            </a:schemeClr>
          </a:solidFill>
          <a:ln w="9525">
            <a:noFill/>
            <a:miter lim="800000"/>
            <a:headEnd/>
            <a:tailEnd/>
          </a:ln>
        </p:spPr>
      </p:pic>
      <p:cxnSp>
        <p:nvCxnSpPr>
          <p:cNvPr id="13" name="直接箭头连接符 12">
            <a:extLst>
              <a:ext uri="{FF2B5EF4-FFF2-40B4-BE49-F238E27FC236}">
                <a16:creationId xmlns:a16="http://schemas.microsoft.com/office/drawing/2014/main" id="{3A345D24-4077-444E-92AA-13FC4D4FB06E}"/>
              </a:ext>
            </a:extLst>
          </p:cNvPr>
          <p:cNvCxnSpPr/>
          <p:nvPr/>
        </p:nvCxnSpPr>
        <p:spPr>
          <a:xfrm>
            <a:off x="5374613" y="2164043"/>
            <a:ext cx="1130102" cy="1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322" name="Text Box 8">
            <a:extLst>
              <a:ext uri="{FF2B5EF4-FFF2-40B4-BE49-F238E27FC236}">
                <a16:creationId xmlns:a16="http://schemas.microsoft.com/office/drawing/2014/main" id="{1D3A1EF8-1EF5-2F40-91A2-4BBEF03E371E}"/>
              </a:ext>
            </a:extLst>
          </p:cNvPr>
          <p:cNvSpPr txBox="1">
            <a:spLocks noChangeArrowheads="1"/>
          </p:cNvSpPr>
          <p:nvPr/>
        </p:nvSpPr>
        <p:spPr bwMode="auto">
          <a:xfrm>
            <a:off x="1946637" y="2999188"/>
            <a:ext cx="8965473" cy="413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90000"/>
              <a:buFont typeface="Cambria" panose="02040503050406030204" pitchFamily="18" charset="0"/>
              <a:buChar char="+"/>
              <a:defRPr kumimoji="1" sz="3200">
                <a:solidFill>
                  <a:schemeClr val="tx1"/>
                </a:solidFill>
                <a:latin typeface="Calibri" panose="020F0502020204030204" pitchFamily="34" charset="0"/>
                <a:ea typeface="华文行楷" panose="02010800040101010101" pitchFamily="2" charset="-122"/>
              </a:defRPr>
            </a:lvl1pPr>
            <a:lvl2pPr marL="742950" indent="-285750">
              <a:spcBef>
                <a:spcPct val="20000"/>
              </a:spcBef>
              <a:buClr>
                <a:schemeClr val="tx2"/>
              </a:buClr>
              <a:buSzPct val="100000"/>
              <a:buFont typeface="Cambria" panose="02040503050406030204" pitchFamily="18" charset="0"/>
              <a:buChar char="–"/>
              <a:defRPr kumimoji="1" sz="2800">
                <a:solidFill>
                  <a:schemeClr val="tx1"/>
                </a:solidFill>
                <a:latin typeface="Calibri" panose="020F0502020204030204" pitchFamily="34" charset="0"/>
                <a:ea typeface="华文行楷" panose="02010800040101010101" pitchFamily="2" charset="-122"/>
              </a:defRPr>
            </a:lvl2pPr>
            <a:lvl3pPr marL="1143000" indent="-228600">
              <a:spcBef>
                <a:spcPct val="20000"/>
              </a:spcBef>
              <a:buClr>
                <a:schemeClr val="tx2"/>
              </a:buClr>
              <a:buSzPct val="60000"/>
              <a:buFont typeface="Wingdings 2" pitchFamily="2" charset="2"/>
              <a:buChar char="Ï"/>
              <a:defRPr kumimoji="1" sz="2400">
                <a:solidFill>
                  <a:schemeClr val="tx1"/>
                </a:solidFill>
                <a:latin typeface="Calibri" panose="020F0502020204030204" pitchFamily="34" charset="0"/>
                <a:ea typeface="华文行楷" panose="02010800040101010101" pitchFamily="2" charset="-122"/>
              </a:defRPr>
            </a:lvl3pPr>
            <a:lvl4pPr marL="1600200" indent="-228600">
              <a:spcBef>
                <a:spcPct val="20000"/>
              </a:spcBef>
              <a:buClr>
                <a:schemeClr val="tx2"/>
              </a:buClr>
              <a:buSzPct val="90000"/>
              <a:buFont typeface="Calibri" panose="020F0502020204030204" pitchFamily="34" charset="0"/>
              <a:buChar char="÷"/>
              <a:defRPr kumimoji="1" sz="2000">
                <a:solidFill>
                  <a:schemeClr val="tx1"/>
                </a:solidFill>
                <a:latin typeface="Calibri" panose="020F0502020204030204" pitchFamily="34" charset="0"/>
                <a:ea typeface="华文行楷" panose="02010800040101010101" pitchFamily="2" charset="-122"/>
              </a:defRPr>
            </a:lvl4pPr>
            <a:lvl5pPr marL="2057400" indent="-228600">
              <a:spcBef>
                <a:spcPct val="20000"/>
              </a:spcBef>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kumimoji="1" sz="2000">
                <a:solidFill>
                  <a:schemeClr val="tx1"/>
                </a:solidFill>
                <a:latin typeface="Calibri" panose="020F0502020204030204" pitchFamily="34" charset="0"/>
                <a:ea typeface="华文行楷" panose="02010800040101010101" pitchFamily="2" charset="-122"/>
              </a:defRPr>
            </a:lvl9pPr>
          </a:lstStyle>
          <a:p>
            <a:pPr>
              <a:spcBef>
                <a:spcPct val="0"/>
              </a:spcBef>
              <a:spcAft>
                <a:spcPts val="1266"/>
              </a:spcAft>
              <a:buClrTx/>
              <a:buSzTx/>
              <a:buNone/>
            </a:pPr>
            <a:r>
              <a:rPr lang="zh-CN" altLang="en-US" sz="2953" dirty="0">
                <a:latin typeface="Microsoft YaHei" panose="020B0503020204020204" pitchFamily="34" charset="-122"/>
                <a:ea typeface="Microsoft YaHei" panose="020B0503020204020204" pitchFamily="34" charset="-122"/>
              </a:rPr>
              <a:t>如</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r</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=200</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 </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g</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=202 </a:t>
            </a:r>
            <a:r>
              <a:rPr lang="zh-CN" altLang="en-US" sz="2953" dirty="0">
                <a:latin typeface="Microsoft YaHei" panose="020B0503020204020204" pitchFamily="34" charset="-122"/>
                <a:ea typeface="Microsoft YaHei" panose="020B0503020204020204" pitchFamily="34" charset="-122"/>
              </a:rPr>
              <a:t>，则</a:t>
            </a:r>
            <a:r>
              <a:rPr lang="en-US" altLang="zh-CN" sz="2953" i="1" dirty="0" err="1">
                <a:latin typeface="Microsoft YaHei" panose="020B0503020204020204" pitchFamily="34" charset="-122"/>
                <a:ea typeface="Microsoft YaHei" panose="020B0503020204020204" pitchFamily="34" charset="-122"/>
              </a:rPr>
              <a:t>i</a:t>
            </a:r>
            <a:r>
              <a:rPr lang="en-US" altLang="zh-CN" sz="2953" baseline="-25000" dirty="0" err="1">
                <a:latin typeface="Microsoft YaHei" panose="020B0503020204020204" pitchFamily="34" charset="-122"/>
                <a:ea typeface="Microsoft YaHei" panose="020B0503020204020204" pitchFamily="34" charset="-122"/>
              </a:rPr>
              <a:t>Hg</a:t>
            </a:r>
            <a:r>
              <a:rPr lang="en-US" altLang="zh-CN" sz="2953" dirty="0">
                <a:latin typeface="Microsoft YaHei" panose="020B0503020204020204" pitchFamily="34" charset="-122"/>
                <a:ea typeface="Microsoft YaHei" panose="020B0503020204020204" pitchFamily="34" charset="-122"/>
              </a:rPr>
              <a:t>=101</a:t>
            </a:r>
            <a:r>
              <a:rPr lang="zh-CN" altLang="en-US" sz="2953" dirty="0">
                <a:latin typeface="Microsoft YaHei" panose="020B0503020204020204" pitchFamily="34" charset="-122"/>
                <a:ea typeface="Microsoft YaHei" panose="020B0503020204020204" pitchFamily="34" charset="-122"/>
              </a:rPr>
              <a:t>，方向刚轮与发生器转向相同。</a:t>
            </a: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2</a:t>
            </a:r>
            <a:r>
              <a:rPr lang="zh-CN" altLang="en-US" sz="2953" dirty="0">
                <a:latin typeface="Microsoft YaHei" panose="020B0503020204020204" pitchFamily="34" charset="-122"/>
                <a:ea typeface="Microsoft YaHei" panose="020B0503020204020204" pitchFamily="34" charset="-122"/>
              </a:rPr>
              <a:t>）当刚轮固定时，</a:t>
            </a:r>
            <a:r>
              <a:rPr lang="el-GR" altLang="zh-CN" sz="2953" dirty="0">
                <a:latin typeface="Microsoft YaHei" panose="020B0503020204020204" pitchFamily="34" charset="-122"/>
                <a:ea typeface="Microsoft YaHei" panose="020B0503020204020204" pitchFamily="34" charset="-122"/>
              </a:rPr>
              <a:t> ω</a:t>
            </a:r>
            <a:r>
              <a:rPr lang="en-US" altLang="zh-CN" sz="2953" baseline="-25000" dirty="0">
                <a:latin typeface="Microsoft YaHei" panose="020B0503020204020204" pitchFamily="34" charset="-122"/>
                <a:ea typeface="Microsoft YaHei" panose="020B0503020204020204" pitchFamily="34" charset="-122"/>
              </a:rPr>
              <a:t>g</a:t>
            </a:r>
            <a:r>
              <a:rPr lang="en-US" altLang="zh-CN" sz="2953" dirty="0">
                <a:latin typeface="Microsoft YaHei" panose="020B0503020204020204" pitchFamily="34" charset="-122"/>
                <a:ea typeface="Microsoft YaHei" panose="020B0503020204020204" pitchFamily="34" charset="-122"/>
              </a:rPr>
              <a:t>=0</a:t>
            </a:r>
            <a:r>
              <a:rPr lang="zh-CN" altLang="en-US" sz="2953" dirty="0">
                <a:latin typeface="Microsoft YaHei" panose="020B0503020204020204" pitchFamily="34" charset="-122"/>
                <a:ea typeface="Microsoft YaHei" panose="020B0503020204020204" pitchFamily="34" charset="-122"/>
              </a:rPr>
              <a:t>，</a:t>
            </a: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endParaRPr lang="en-US" altLang="zh-CN" sz="2953" dirty="0">
              <a:latin typeface="Microsoft YaHei" panose="020B0503020204020204" pitchFamily="34" charset="-122"/>
              <a:ea typeface="Microsoft YaHei" panose="020B0503020204020204" pitchFamily="34" charset="-122"/>
            </a:endParaRPr>
          </a:p>
          <a:p>
            <a:pPr eaLnBrk="1" hangingPunct="1">
              <a:spcBef>
                <a:spcPct val="0"/>
              </a:spcBef>
              <a:buClrTx/>
              <a:buSzTx/>
              <a:buFontTx/>
              <a:buNone/>
            </a:pPr>
            <a:r>
              <a:rPr lang="zh-CN" altLang="en-US" sz="2953" dirty="0">
                <a:latin typeface="Microsoft YaHei" panose="020B0503020204020204" pitchFamily="34" charset="-122"/>
                <a:ea typeface="Microsoft YaHei" panose="020B0503020204020204" pitchFamily="34" charset="-122"/>
              </a:rPr>
              <a:t>如</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r</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=200</a:t>
            </a:r>
            <a:r>
              <a:rPr lang="zh-CN" altLang="en-US" sz="2953" dirty="0">
                <a:latin typeface="Microsoft YaHei" panose="020B0503020204020204" pitchFamily="34" charset="-122"/>
                <a:ea typeface="Microsoft YaHei" panose="020B0503020204020204" pitchFamily="34" charset="-122"/>
              </a:rPr>
              <a:t>，</a:t>
            </a:r>
            <a:r>
              <a:rPr lang="en-US" altLang="zh-CN" sz="2953" dirty="0">
                <a:latin typeface="Microsoft YaHei" panose="020B0503020204020204" pitchFamily="34" charset="-122"/>
                <a:ea typeface="Microsoft YaHei" panose="020B0503020204020204" pitchFamily="34" charset="-122"/>
              </a:rPr>
              <a:t> </a:t>
            </a:r>
            <a:r>
              <a:rPr lang="en-US" altLang="zh-CN" sz="2953" i="1" dirty="0" err="1">
                <a:latin typeface="Microsoft YaHei" panose="020B0503020204020204" pitchFamily="34" charset="-122"/>
                <a:ea typeface="Microsoft YaHei" panose="020B0503020204020204" pitchFamily="34" charset="-122"/>
              </a:rPr>
              <a:t>z</a:t>
            </a:r>
            <a:r>
              <a:rPr lang="en-US" altLang="zh-CN" sz="2953" baseline="-25000" dirty="0" err="1">
                <a:latin typeface="Microsoft YaHei" panose="020B0503020204020204" pitchFamily="34" charset="-122"/>
                <a:ea typeface="Microsoft YaHei" panose="020B0503020204020204" pitchFamily="34" charset="-122"/>
              </a:rPr>
              <a:t>g</a:t>
            </a:r>
            <a:r>
              <a:rPr lang="en-US" altLang="zh-CN" sz="2953" baseline="-25000" dirty="0">
                <a:latin typeface="Microsoft YaHei" panose="020B0503020204020204" pitchFamily="34" charset="-122"/>
                <a:ea typeface="Microsoft YaHei" panose="020B0503020204020204" pitchFamily="34" charset="-122"/>
              </a:rPr>
              <a:t> </a:t>
            </a:r>
            <a:r>
              <a:rPr lang="en-US" altLang="zh-CN" sz="2953" dirty="0">
                <a:latin typeface="Microsoft YaHei" panose="020B0503020204020204" pitchFamily="34" charset="-122"/>
                <a:ea typeface="Microsoft YaHei" panose="020B0503020204020204" pitchFamily="34" charset="-122"/>
              </a:rPr>
              <a:t>=202 </a:t>
            </a:r>
            <a:r>
              <a:rPr lang="zh-CN" altLang="en-US" sz="2953" dirty="0">
                <a:latin typeface="Microsoft YaHei" panose="020B0503020204020204" pitchFamily="34" charset="-122"/>
                <a:ea typeface="Microsoft YaHei" panose="020B0503020204020204" pitchFamily="34" charset="-122"/>
              </a:rPr>
              <a:t>，则</a:t>
            </a:r>
            <a:r>
              <a:rPr lang="en-US" altLang="zh-CN" sz="2953" i="1" dirty="0" err="1">
                <a:latin typeface="Microsoft YaHei" panose="020B0503020204020204" pitchFamily="34" charset="-122"/>
                <a:ea typeface="Microsoft YaHei" panose="020B0503020204020204" pitchFamily="34" charset="-122"/>
              </a:rPr>
              <a:t>i</a:t>
            </a:r>
            <a:r>
              <a:rPr lang="en-US" altLang="zh-CN" sz="2953" baseline="-25000" dirty="0" err="1">
                <a:latin typeface="Microsoft YaHei" panose="020B0503020204020204" pitchFamily="34" charset="-122"/>
                <a:ea typeface="Microsoft YaHei" panose="020B0503020204020204" pitchFamily="34" charset="-122"/>
              </a:rPr>
              <a:t>Hr</a:t>
            </a:r>
            <a:r>
              <a:rPr lang="en-US" altLang="zh-CN" sz="2953" dirty="0">
                <a:latin typeface="Microsoft YaHei" panose="020B0503020204020204" pitchFamily="34" charset="-122"/>
                <a:ea typeface="Microsoft YaHei" panose="020B0503020204020204" pitchFamily="34" charset="-122"/>
              </a:rPr>
              <a:t>=-100</a:t>
            </a:r>
            <a:r>
              <a:rPr lang="zh-CN" altLang="en-US" sz="2953" dirty="0">
                <a:latin typeface="Microsoft YaHei" panose="020B0503020204020204" pitchFamily="34" charset="-122"/>
                <a:ea typeface="Microsoft YaHei" panose="020B0503020204020204" pitchFamily="34" charset="-122"/>
              </a:rPr>
              <a:t>，说明柔轮与发生器转向相反。</a:t>
            </a:r>
            <a:endParaRPr lang="zh-CN" altLang="en-US" sz="2531" dirty="0">
              <a:latin typeface="Microsoft YaHei" panose="020B0503020204020204" pitchFamily="34" charset="-122"/>
              <a:ea typeface="Microsoft YaHei" panose="020B0503020204020204" pitchFamily="34" charset="-122"/>
            </a:endParaRPr>
          </a:p>
          <a:p>
            <a:pPr algn="ctr">
              <a:lnSpc>
                <a:spcPts val="2624"/>
              </a:lnSpc>
              <a:spcBef>
                <a:spcPct val="0"/>
              </a:spcBef>
              <a:buClrTx/>
              <a:buSzTx/>
              <a:buNone/>
            </a:pPr>
            <a:endParaRPr lang="zh-CN" altLang="en-US" sz="2531" dirty="0">
              <a:latin typeface="Times New Roman" panose="02020603050405020304" pitchFamily="18" charset="0"/>
              <a:ea typeface="宋体" panose="02010600030101010101" pitchFamily="2" charset="-122"/>
            </a:endParaRPr>
          </a:p>
        </p:txBody>
      </p:sp>
      <p:pic>
        <p:nvPicPr>
          <p:cNvPr id="15" name="Picture 1">
            <a:extLst>
              <a:ext uri="{FF2B5EF4-FFF2-40B4-BE49-F238E27FC236}">
                <a16:creationId xmlns:a16="http://schemas.microsoft.com/office/drawing/2014/main" id="{10910563-20A1-9B49-A60D-4237B27F68F8}"/>
              </a:ext>
            </a:extLst>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08895" y="4748645"/>
            <a:ext cx="3534289" cy="828741"/>
          </a:xfrm>
          <a:prstGeom prst="rect">
            <a:avLst/>
          </a:prstGeom>
          <a:solidFill>
            <a:schemeClr val="bg1">
              <a:lumMod val="95000"/>
            </a:schemeClr>
          </a:solidFill>
          <a:ln w="9525">
            <a:noFill/>
            <a:miter lim="800000"/>
            <a:headEnd/>
            <a:tailEnd/>
          </a:ln>
        </p:spPr>
      </p:pic>
      <p:pic>
        <p:nvPicPr>
          <p:cNvPr id="16" name="Picture 4">
            <a:extLst>
              <a:ext uri="{FF2B5EF4-FFF2-40B4-BE49-F238E27FC236}">
                <a16:creationId xmlns:a16="http://schemas.microsoft.com/office/drawing/2014/main" id="{51276B05-DE57-BA46-98D8-7EC829690E1B}"/>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006002" y="4748645"/>
            <a:ext cx="3011929" cy="828741"/>
          </a:xfrm>
          <a:prstGeom prst="rect">
            <a:avLst/>
          </a:prstGeom>
          <a:solidFill>
            <a:schemeClr val="bg1">
              <a:lumMod val="95000"/>
            </a:schemeClr>
          </a:solidFill>
          <a:ln w="9525">
            <a:noFill/>
            <a:miter lim="800000"/>
            <a:headEnd/>
            <a:tailEnd/>
          </a:ln>
        </p:spPr>
      </p:pic>
      <p:cxnSp>
        <p:nvCxnSpPr>
          <p:cNvPr id="17" name="直接箭头连接符 16">
            <a:extLst>
              <a:ext uri="{FF2B5EF4-FFF2-40B4-BE49-F238E27FC236}">
                <a16:creationId xmlns:a16="http://schemas.microsoft.com/office/drawing/2014/main" id="{CB1898BA-C282-7E40-AB1F-350CE7FCC18D}"/>
              </a:ext>
            </a:extLst>
          </p:cNvPr>
          <p:cNvCxnSpPr/>
          <p:nvPr/>
        </p:nvCxnSpPr>
        <p:spPr>
          <a:xfrm>
            <a:off x="5649880" y="5200687"/>
            <a:ext cx="1130101" cy="1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谐波齿轮减速器的结构如图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所示，轴</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带动波发生器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凸轮</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柔性</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轴承</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柔轮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的齿在产生弹性变形的同时与刚轮</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的齿相互作用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产生转动，完成</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减速功能。</a:t>
            </a:r>
          </a:p>
        </p:txBody>
      </p:sp>
      <p:pic>
        <p:nvPicPr>
          <p:cNvPr id="9" name="2z36.jpg" descr="id:2147485495;FounderCES"/>
          <p:cNvPicPr/>
          <p:nvPr/>
        </p:nvPicPr>
        <p:blipFill>
          <a:blip r:embed="rId4"/>
          <a:stretch>
            <a:fillRect/>
          </a:stretch>
        </p:blipFill>
        <p:spPr>
          <a:xfrm>
            <a:off x="3301630" y="2104157"/>
            <a:ext cx="6246113" cy="36536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301630" y="5918699"/>
            <a:ext cx="6246113"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2-36</a:t>
            </a:r>
            <a:r>
              <a:rPr lang="zh-CN" altLang="en-US" sz="1500" b="1" dirty="0">
                <a:latin typeface="+mn-ea"/>
              </a:rPr>
              <a:t>　谐波齿轮减速器</a:t>
            </a:r>
          </a:p>
          <a:p>
            <a:pPr algn="ctr">
              <a:lnSpc>
                <a:spcPct val="150000"/>
              </a:lnSpc>
            </a:pPr>
            <a:r>
              <a:rPr lang="en-US" altLang="zh-CN" sz="1500" b="1" dirty="0">
                <a:latin typeface="+mn-ea"/>
              </a:rPr>
              <a:t>1—</a:t>
            </a:r>
            <a:r>
              <a:rPr lang="zh-CN" altLang="en-US" sz="1500" b="1" dirty="0">
                <a:latin typeface="+mn-ea"/>
              </a:rPr>
              <a:t>输入轴　</a:t>
            </a:r>
            <a:r>
              <a:rPr lang="en-US" altLang="zh-CN" sz="1500" b="1" dirty="0">
                <a:latin typeface="+mn-ea"/>
              </a:rPr>
              <a:t>2—</a:t>
            </a:r>
            <a:r>
              <a:rPr lang="zh-CN" altLang="en-US" sz="1500" b="1" dirty="0">
                <a:latin typeface="+mn-ea"/>
              </a:rPr>
              <a:t>柔轮　</a:t>
            </a:r>
            <a:r>
              <a:rPr lang="en-US" altLang="zh-CN" sz="1500" b="1" dirty="0">
                <a:latin typeface="+mn-ea"/>
              </a:rPr>
              <a:t>3—</a:t>
            </a:r>
            <a:r>
              <a:rPr lang="zh-CN" altLang="en-US" sz="1500" b="1" dirty="0">
                <a:latin typeface="+mn-ea"/>
              </a:rPr>
              <a:t>波发生器凸轮　</a:t>
            </a:r>
            <a:r>
              <a:rPr lang="en-US" altLang="zh-CN" sz="1500" b="1" dirty="0">
                <a:latin typeface="+mn-ea"/>
              </a:rPr>
              <a:t>4—</a:t>
            </a:r>
            <a:r>
              <a:rPr lang="zh-CN" altLang="en-US" sz="1500" b="1" dirty="0">
                <a:latin typeface="+mn-ea"/>
              </a:rPr>
              <a:t>柔性轴承　</a:t>
            </a:r>
            <a:r>
              <a:rPr lang="en-US" altLang="zh-CN" sz="1500" b="1" dirty="0">
                <a:latin typeface="+mn-ea"/>
              </a:rPr>
              <a:t>5—</a:t>
            </a:r>
            <a:r>
              <a:rPr lang="zh-CN" altLang="en-US" sz="1500" b="1" dirty="0">
                <a:latin typeface="+mn-ea"/>
              </a:rPr>
              <a:t>刚轮</a:t>
            </a:r>
          </a:p>
        </p:txBody>
      </p:sp>
      <p:sp>
        <p:nvSpPr>
          <p:cNvPr id="11" name="圆角矩形 10"/>
          <p:cNvSpPr/>
          <p:nvPr/>
        </p:nvSpPr>
        <p:spPr>
          <a:xfrm>
            <a:off x="1384127" y="736600"/>
            <a:ext cx="10081120" cy="107952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728144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谐波齿轮传动与一般齿轮传动相比有下列特点</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a:xfrm>
            <a:off x="1384126" y="1260803"/>
            <a:ext cx="504524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传动比大</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6" y="1845105"/>
            <a:ext cx="5045249"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单级谐波齿轮传动比为</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50~500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。多级或复式传动比更大，可达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30000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以上。</a:t>
            </a:r>
          </a:p>
        </p:txBody>
      </p:sp>
      <p:sp>
        <p:nvSpPr>
          <p:cNvPr id="11" name="TextBox 10"/>
          <p:cNvSpPr txBox="1"/>
          <p:nvPr/>
        </p:nvSpPr>
        <p:spPr>
          <a:xfrm>
            <a:off x="1384126" y="2752229"/>
            <a:ext cx="504524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承载能力大</a:t>
            </a:r>
            <a:endParaRPr lang="zh-CN" altLang="en-US" sz="2500" baseline="30000" dirty="0">
              <a:latin typeface="隶书" panose="02010509060101010101" pitchFamily="49" charset="-122"/>
              <a:ea typeface="隶书" panose="02010509060101010101" pitchFamily="49" charset="-122"/>
            </a:endParaRPr>
          </a:p>
        </p:txBody>
      </p:sp>
      <p:sp>
        <p:nvSpPr>
          <p:cNvPr id="12" name="TextBox 11"/>
          <p:cNvSpPr txBox="1"/>
          <p:nvPr/>
        </p:nvSpPr>
        <p:spPr>
          <a:xfrm>
            <a:off x="1370707" y="3328293"/>
            <a:ext cx="5058668"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在传输额定输出转矩时，谐波齿轮传动同时啮合的齿对数可达总齿对数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30%~40%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TextBox 12"/>
          <p:cNvSpPr txBox="1"/>
          <p:nvPr/>
        </p:nvSpPr>
        <p:spPr>
          <a:xfrm>
            <a:off x="1389064" y="4814078"/>
            <a:ext cx="504278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传动精度高</a:t>
            </a:r>
            <a:endParaRPr lang="zh-CN" altLang="en-US" sz="2500" baseline="30000" dirty="0">
              <a:latin typeface="隶书" panose="02010509060101010101" pitchFamily="49" charset="-122"/>
              <a:ea typeface="隶书" panose="02010509060101010101" pitchFamily="49" charset="-122"/>
            </a:endParaRPr>
          </a:p>
        </p:txBody>
      </p:sp>
      <p:sp>
        <p:nvSpPr>
          <p:cNvPr id="14" name="TextBox 13"/>
          <p:cNvSpPr txBox="1"/>
          <p:nvPr/>
        </p:nvSpPr>
        <p:spPr>
          <a:xfrm>
            <a:off x="1392464" y="5327755"/>
            <a:ext cx="506113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在同样的制造精度条件下，谐波齿轮的传动精度比一般齿轮的传动精度至少要高一级。</a:t>
            </a:r>
          </a:p>
        </p:txBody>
      </p:sp>
      <p:sp>
        <p:nvSpPr>
          <p:cNvPr id="18" name="TextBox 17"/>
          <p:cNvSpPr txBox="1"/>
          <p:nvPr/>
        </p:nvSpPr>
        <p:spPr>
          <a:xfrm>
            <a:off x="6418868" y="1260803"/>
            <a:ext cx="5045249"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齿侧间隙小</a:t>
            </a:r>
            <a:endParaRPr lang="zh-CN" altLang="en-US" sz="2500" baseline="30000" dirty="0">
              <a:latin typeface="隶书" panose="02010509060101010101" pitchFamily="49" charset="-122"/>
              <a:ea typeface="隶书" panose="02010509060101010101" pitchFamily="49" charset="-122"/>
            </a:endParaRPr>
          </a:p>
        </p:txBody>
      </p:sp>
      <p:sp>
        <p:nvSpPr>
          <p:cNvPr id="19" name="TextBox 18"/>
          <p:cNvSpPr txBox="1"/>
          <p:nvPr/>
        </p:nvSpPr>
        <p:spPr>
          <a:xfrm>
            <a:off x="6429375" y="1845105"/>
            <a:ext cx="5045249"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通过调整齿侧隙可减到最小，以减少回差。</a:t>
            </a:r>
          </a:p>
        </p:txBody>
      </p:sp>
      <p:sp>
        <p:nvSpPr>
          <p:cNvPr id="22" name="TextBox 21"/>
          <p:cNvSpPr txBox="1"/>
          <p:nvPr/>
        </p:nvSpPr>
        <p:spPr>
          <a:xfrm>
            <a:off x="6429374" y="2854652"/>
            <a:ext cx="5045249"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(5)</a:t>
            </a:r>
            <a:r>
              <a:rPr lang="zh-CN" altLang="en-US" sz="2500" dirty="0">
                <a:latin typeface="隶书" panose="02010509060101010101" pitchFamily="49" charset="-122"/>
                <a:ea typeface="隶书" panose="02010509060101010101" pitchFamily="49" charset="-122"/>
              </a:rPr>
              <a:t>传动平稳</a:t>
            </a:r>
            <a:endParaRPr lang="zh-CN" altLang="en-US" sz="2500" baseline="30000" dirty="0">
              <a:latin typeface="隶书" panose="02010509060101010101" pitchFamily="49" charset="-122"/>
              <a:ea typeface="隶书" panose="02010509060101010101" pitchFamily="49" charset="-122"/>
            </a:endParaRPr>
          </a:p>
        </p:txBody>
      </p:sp>
      <p:sp>
        <p:nvSpPr>
          <p:cNvPr id="24" name="TextBox 23"/>
          <p:cNvSpPr txBox="1"/>
          <p:nvPr/>
        </p:nvSpPr>
        <p:spPr>
          <a:xfrm>
            <a:off x="6424687" y="3438954"/>
            <a:ext cx="5058668"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基本上无冲击振动。</a:t>
            </a:r>
          </a:p>
        </p:txBody>
      </p:sp>
      <p:sp>
        <p:nvSpPr>
          <p:cNvPr id="25" name="TextBox 24"/>
          <p:cNvSpPr txBox="1"/>
          <p:nvPr/>
        </p:nvSpPr>
        <p:spPr>
          <a:xfrm>
            <a:off x="6432631" y="3963752"/>
            <a:ext cx="504278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(6)</a:t>
            </a:r>
            <a:r>
              <a:rPr lang="zh-CN" altLang="en-US" sz="2500" dirty="0">
                <a:latin typeface="隶书" panose="02010509060101010101" pitchFamily="49" charset="-122"/>
                <a:ea typeface="隶书" panose="02010509060101010101" pitchFamily="49" charset="-122"/>
              </a:rPr>
              <a:t>结构简单、体积小、重量轻</a:t>
            </a:r>
            <a:endParaRPr lang="zh-CN" altLang="en-US" sz="2500" baseline="30000" dirty="0">
              <a:latin typeface="隶书" panose="02010509060101010101" pitchFamily="49" charset="-122"/>
              <a:ea typeface="隶书" panose="02010509060101010101" pitchFamily="49" charset="-122"/>
            </a:endParaRPr>
          </a:p>
        </p:txBody>
      </p:sp>
      <p:sp>
        <p:nvSpPr>
          <p:cNvPr id="26" name="TextBox 25"/>
          <p:cNvSpPr txBox="1"/>
          <p:nvPr/>
        </p:nvSpPr>
        <p:spPr>
          <a:xfrm>
            <a:off x="6436372" y="4548054"/>
            <a:ext cx="5061137"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在传动比和承载能力相同的条件下，谐波齿轮减速器比一般齿轮减速器的重量减少约</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1/2~1/3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7" name="圆角矩形 26"/>
          <p:cNvSpPr/>
          <p:nvPr/>
        </p:nvSpPr>
        <p:spPr>
          <a:xfrm>
            <a:off x="1384127" y="1260803"/>
            <a:ext cx="5034741" cy="561857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8" name="圆角矩形 27"/>
          <p:cNvSpPr/>
          <p:nvPr/>
        </p:nvSpPr>
        <p:spPr>
          <a:xfrm>
            <a:off x="6453601" y="1260803"/>
            <a:ext cx="5011646" cy="561856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51505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2"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4"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四、机械传动系统方案的选择</a:t>
            </a:r>
          </a:p>
        </p:txBody>
      </p:sp>
      <p:sp>
        <p:nvSpPr>
          <p:cNvPr id="10" name="TextBox 9"/>
          <p:cNvSpPr txBox="1"/>
          <p:nvPr/>
        </p:nvSpPr>
        <p:spPr>
          <a:xfrm>
            <a:off x="1389062" y="1456085"/>
            <a:ext cx="10080625" cy="349061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机电一体化机械系统</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工作可靠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不仅是机械传动和结构本身</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的问题，而且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要通过</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控制装置，使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机械传动部分与伺服电动机的动态性能</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相匹配，在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设计过程中要综合考虑这几部分的相互影响。</a:t>
            </a:r>
          </a:p>
          <a:p>
            <a:pPr lvl="0" indent="531719">
              <a:lnSpc>
                <a:spcPct val="150000"/>
              </a:lnSpc>
            </a:pP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如前所述，对于</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伺服</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机械传动系统，一般</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要求具有高的机械固有频率、高刚度、合适的阻尼、线性的传递性能、小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惯量等，这些</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都是保证伺服系统具有良好的伺服特性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精度、快速响应和稳定性</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所必须的。设计过程中应考虑</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多种设计方案，优化评价决策，反复比较，选出</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最佳方案。</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5239" y="5039835"/>
            <a:ext cx="2396170" cy="1960866"/>
          </a:xfrm>
          <a:prstGeom prst="rect">
            <a:avLst/>
          </a:prstGeom>
          <a:ln>
            <a:noFill/>
          </a:ln>
          <a:effectLst>
            <a:softEdge rad="112500"/>
          </a:effectLst>
        </p:spPr>
      </p:pic>
      <p:sp>
        <p:nvSpPr>
          <p:cNvPr id="12" name="圆角矩形 11"/>
          <p:cNvSpPr/>
          <p:nvPr/>
        </p:nvSpPr>
        <p:spPr>
          <a:xfrm>
            <a:off x="1384127" y="1456086"/>
            <a:ext cx="10081120" cy="34906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25347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以数控机床进给系统为例，可以有以下几种选择</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丝杠传动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齿条传动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蜗杆传动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蜗轮、旋转工作台</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2-37</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若丝杆行程大于</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4m</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，则刚度难以保证，所以可选择齿条传动。</a:t>
            </a:r>
          </a:p>
        </p:txBody>
      </p:sp>
      <p:pic>
        <p:nvPicPr>
          <p:cNvPr id="9" name="2z37.jpg" descr="id:2147485502;FounderCES"/>
          <p:cNvPicPr/>
          <p:nvPr/>
        </p:nvPicPr>
        <p:blipFill>
          <a:blip r:embed="rId4"/>
          <a:stretch>
            <a:fillRect/>
          </a:stretch>
        </p:blipFill>
        <p:spPr>
          <a:xfrm>
            <a:off x="2190219" y="2333975"/>
            <a:ext cx="8478311" cy="30105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3306318"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2-37</a:t>
            </a:r>
            <a:r>
              <a:rPr lang="zh-CN" altLang="en-US" sz="1500" b="1" dirty="0">
                <a:latin typeface="+mn-ea"/>
              </a:rPr>
              <a:t>　机床进给系统方案举例</a:t>
            </a:r>
          </a:p>
        </p:txBody>
      </p:sp>
      <p:sp>
        <p:nvSpPr>
          <p:cNvPr id="11" name="圆角矩形 10"/>
          <p:cNvSpPr/>
          <p:nvPr/>
        </p:nvSpPr>
        <p:spPr>
          <a:xfrm>
            <a:off x="1384127" y="736599"/>
            <a:ext cx="10081120" cy="149370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3416397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机械传动装置</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300586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当选择丝杠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传动后，丝杠</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与伺服电动机的联接关系有直接传动和中间用齿轮或同步带传动两种。在同样的工作</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条件下，选择</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不同类型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的电动机，相应</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的丝杠尺寸和齿轮传动比也不同</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。例如，要求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进给</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力</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=12.5kN</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，快速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行程速度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=12m/min</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采用不同的伺服电动机与</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传动方案，见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。表中</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额定转矩，</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为额定转速，</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为能量，</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线加速度，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为进</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给力，</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快进速度，</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100" baseline="-25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为固有频率。成本比较只是三相全波与三相半波无环流反并联式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线路成本，不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包括齿轮传动装置。</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413" y="4059403"/>
            <a:ext cx="4003923" cy="26532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圆角矩形 9"/>
          <p:cNvSpPr/>
          <p:nvPr/>
        </p:nvSpPr>
        <p:spPr>
          <a:xfrm>
            <a:off x="1384127" y="736600"/>
            <a:ext cx="10081120" cy="294794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872290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8815" y="736005"/>
            <a:ext cx="720080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简单扭摆的工作原理如图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所示，图中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为摆锤的转动惯量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为摆锤与空气间的粘性阻尼系数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为扭簧的弹性刚度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;m(t)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为加在摆锤上的扭矩</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;θ(t)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为摆锤转角，则系统的运动方程为</a:t>
            </a:r>
          </a:p>
        </p:txBody>
      </p:sp>
      <mc:AlternateContent xmlns:mc="http://schemas.openxmlformats.org/markup-compatibility/2006" xmlns:a14="http://schemas.microsoft.com/office/drawing/2010/main">
        <mc:Choice Requires="a14">
          <p:sp>
            <p:nvSpPr>
              <p:cNvPr id="10" name="TextBox 9"/>
              <p:cNvSpPr txBox="1"/>
              <p:nvPr/>
            </p:nvSpPr>
            <p:spPr>
              <a:xfrm>
                <a:off x="1388815" y="2287623"/>
                <a:ext cx="6768752" cy="65137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i="1" smtClean="0">
                          <a:latin typeface="Cambria Math"/>
                        </a:rPr>
                        <m:t>𝐽</m:t>
                      </m:r>
                      <m:r>
                        <a:rPr lang="en-US" altLang="zh-CN" sz="2400" b="0" i="1" smtClean="0">
                          <a:latin typeface="Cambria Math"/>
                        </a:rPr>
                        <m:t> </m:t>
                      </m:r>
                      <m:r>
                        <a:rPr lang="en-US" altLang="zh-CN" sz="2400" b="0" i="0" smtClean="0">
                          <a:latin typeface="Cambria Math"/>
                        </a:rPr>
                        <m:t> </m:t>
                      </m:r>
                      <m:r>
                        <a:rPr lang="en-US" altLang="zh-CN" sz="2400" smtClean="0">
                          <a:latin typeface="Cambria Math"/>
                        </a:rPr>
                        <m:t>+</m:t>
                      </m:r>
                      <m:r>
                        <a:rPr lang="en-US" altLang="zh-CN" sz="2400" i="1">
                          <a:latin typeface="Cambria Math"/>
                        </a:rPr>
                        <m:t>𝑐</m:t>
                      </m:r>
                      <m:r>
                        <a:rPr lang="en-US" altLang="zh-CN" sz="2400" b="0" i="1" smtClean="0">
                          <a:latin typeface="Cambria Math"/>
                        </a:rPr>
                        <m:t> </m:t>
                      </m:r>
                      <m:r>
                        <a:rPr lang="en-US" altLang="zh-CN" sz="2400">
                          <a:latin typeface="Cambria Math"/>
                        </a:rPr>
                        <m:t>+</m:t>
                      </m:r>
                      <m:r>
                        <a:rPr lang="en-US" altLang="zh-CN" sz="2400" i="1">
                          <a:latin typeface="Cambria Math"/>
                        </a:rPr>
                        <m:t>𝑘</m:t>
                      </m:r>
                      <m:r>
                        <a:rPr lang="en-US" altLang="zh-CN" sz="2400" i="1">
                          <a:latin typeface="Cambria Math"/>
                        </a:rPr>
                        <m:t>𝜃</m:t>
                      </m:r>
                      <m:r>
                        <a:rPr lang="en-US" altLang="zh-CN" sz="2400">
                          <a:latin typeface="Cambria Math"/>
                        </a:rPr>
                        <m:t>=</m:t>
                      </m:r>
                      <m:r>
                        <a:rPr lang="en-US" altLang="zh-CN" sz="2400" i="1">
                          <a:latin typeface="Cambria Math"/>
                        </a:rPr>
                        <m:t>𝑚</m:t>
                      </m:r>
                      <m:r>
                        <m:rPr>
                          <m:nor/>
                        </m:rPr>
                        <a:rPr lang="en-US" altLang="zh-CN" sz="2400">
                          <a:latin typeface="Times New Roman" pitchFamily="18" charset="0"/>
                          <a:cs typeface="Times New Roman" pitchFamily="18" charset="0"/>
                        </a:rPr>
                        <m:t>(</m:t>
                      </m:r>
                      <m:r>
                        <a:rPr lang="en-US" altLang="zh-CN" sz="2400" i="1">
                          <a:latin typeface="Cambria Math"/>
                        </a:rPr>
                        <m:t>𝑡</m:t>
                      </m:r>
                      <m:r>
                        <m:rPr>
                          <m:nor/>
                        </m:rPr>
                        <a:rPr lang="en-US" altLang="zh-CN" sz="2400">
                          <a:latin typeface="Times New Roman" pitchFamily="18" charset="0"/>
                          <a:cs typeface="Times New Roman" pitchFamily="18" charset="0"/>
                        </a:rPr>
                        <m:t>)</m:t>
                      </m:r>
                      <m:r>
                        <m:rPr>
                          <m:nor/>
                        </m:rPr>
                        <a:rPr lang="en-US" altLang="zh-CN" sz="2400" b="0" i="0" smtClean="0">
                          <a:latin typeface="Times New Roman" pitchFamily="18" charset="0"/>
                          <a:cs typeface="Times New Roman" pitchFamily="18" charset="0"/>
                        </a:rPr>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9</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88815" y="2287623"/>
                <a:ext cx="6768752" cy="651372"/>
              </a:xfrm>
              <a:prstGeom prst="rect">
                <a:avLst/>
              </a:prstGeom>
              <a:blipFill rotWithShape="1">
                <a:blip r:embed="rId5"/>
                <a:stretch>
                  <a:fillRect/>
                </a:stretch>
              </a:blipFill>
            </p:spPr>
            <p:txBody>
              <a:bodyPr/>
              <a:lstStyle/>
              <a:p>
                <a:r>
                  <a:rPr lang="zh-CN" altLang="en-US">
                    <a:noFill/>
                  </a:rPr>
                  <a:t> </a:t>
                </a:r>
              </a:p>
            </p:txBody>
          </p:sp>
        </mc:Fallback>
      </mc:AlternateContent>
      <p:pic>
        <p:nvPicPr>
          <p:cNvPr id="11" name="2z6.jpg" descr="id:2147485118;FounderCES"/>
          <p:cNvPicPr/>
          <p:nvPr/>
        </p:nvPicPr>
        <p:blipFill>
          <a:blip r:embed="rId6"/>
          <a:stretch>
            <a:fillRect/>
          </a:stretch>
        </p:blipFill>
        <p:spPr>
          <a:xfrm>
            <a:off x="9741743" y="1960141"/>
            <a:ext cx="1432979" cy="2684562"/>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388815" y="2938995"/>
            <a:ext cx="720080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对上式取拉</a:t>
            </a: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氏变换，得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系统的传递函数为</a:t>
            </a:r>
          </a:p>
        </p:txBody>
      </p:sp>
      <mc:AlternateContent xmlns:mc="http://schemas.openxmlformats.org/markup-compatibility/2006" xmlns:a14="http://schemas.microsoft.com/office/drawing/2010/main">
        <mc:Choice Requires="a14">
          <p:sp>
            <p:nvSpPr>
              <p:cNvPr id="13" name="TextBox 12"/>
              <p:cNvSpPr txBox="1"/>
              <p:nvPr/>
            </p:nvSpPr>
            <p:spPr>
              <a:xfrm>
                <a:off x="1388815" y="3101676"/>
                <a:ext cx="7200800" cy="1231082"/>
              </a:xfrm>
              <a:prstGeom prst="rect">
                <a:avLst/>
              </a:prstGeom>
              <a:noFill/>
            </p:spPr>
            <p:txBody>
              <a:bodyPr wrap="square" lIns="96433" tIns="48216" rIns="96433" bIns="48216" rtlCol="0">
                <a:spAutoFit/>
              </a:bodyPr>
              <a:lstStyle/>
              <a:p>
                <a:pPr indent="531719">
                  <a:lnSpc>
                    <a:spcPct val="150000"/>
                  </a:lnSpc>
                </a:pPr>
                <a14:m>
                  <m:oMathPara xmlns:m="http://schemas.openxmlformats.org/officeDocument/2006/math">
                    <m:oMathParaPr>
                      <m:jc m:val="centerGroup"/>
                    </m:oMathParaPr>
                    <m:oMath xmlns:m="http://schemas.openxmlformats.org/officeDocument/2006/math">
                      <m:r>
                        <a:rPr lang="en-US" altLang="zh-CN" sz="2400">
                          <a:latin typeface="Cambria Math"/>
                        </a:rPr>
                        <m:t>=</m:t>
                      </m:r>
                      <m:f>
                        <m:fPr>
                          <m:ctrlPr>
                            <a:rPr lang="zh-CN" altLang="zh-CN" sz="2400" i="1">
                              <a:latin typeface="Cambria Math" panose="02040503050406030204" pitchFamily="18" charset="0"/>
                            </a:rPr>
                          </m:ctrlPr>
                        </m:fPr>
                        <m:num>
                          <m:r>
                            <a:rPr lang="en-US" altLang="zh-CN" sz="2400">
                              <a:latin typeface="Cambria Math"/>
                            </a:rPr>
                            <m:t>1</m:t>
                          </m:r>
                        </m:num>
                        <m:den>
                          <m:r>
                            <a:rPr lang="en-US" altLang="zh-CN" sz="2400" i="1">
                              <a:latin typeface="Cambria Math"/>
                            </a:rPr>
                            <m:t>𝐽</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a:latin typeface="Cambria Math"/>
                                </a:rPr>
                                <m:t>2</m:t>
                              </m:r>
                            </m:sup>
                          </m:sSup>
                          <m:r>
                            <a:rPr lang="en-US" altLang="zh-CN" sz="2400">
                              <a:latin typeface="Cambria Math"/>
                            </a:rPr>
                            <m:t>+</m:t>
                          </m:r>
                          <m:r>
                            <a:rPr lang="en-US" altLang="zh-CN" sz="2400" i="1">
                              <a:latin typeface="Cambria Math"/>
                            </a:rPr>
                            <m:t>𝑐𝑠</m:t>
                          </m:r>
                          <m:r>
                            <a:rPr lang="en-US" altLang="zh-CN" sz="2400">
                              <a:latin typeface="Cambria Math"/>
                            </a:rPr>
                            <m:t>+</m:t>
                          </m:r>
                          <m:r>
                            <a:rPr lang="en-US" altLang="zh-CN" sz="2400" i="1">
                              <a:latin typeface="Cambria Math"/>
                            </a:rPr>
                            <m:t>𝑘</m:t>
                          </m:r>
                        </m:den>
                      </m:f>
                      <m:r>
                        <m:rPr>
                          <m:nor/>
                        </m:rPr>
                        <a:rPr lang="en-US" altLang="zh-CN" sz="2400" b="0" i="0" smtClean="0"/>
                        <m:t>          </m:t>
                      </m:r>
                      <m:r>
                        <m:rPr>
                          <m:nor/>
                        </m:rPr>
                        <a:rPr lang="en-US" altLang="zh-CN" sz="2400">
                          <a:latin typeface="Times New Roman" pitchFamily="18" charset="0"/>
                          <a:cs typeface="Times New Roman" pitchFamily="18" charset="0"/>
                        </a:rPr>
                        <m:t>(</m:t>
                      </m:r>
                      <m:r>
                        <a:rPr lang="en-US" altLang="zh-CN" sz="2400">
                          <a:latin typeface="Cambria Math"/>
                        </a:rPr>
                        <m:t>2</m:t>
                      </m:r>
                      <m:r>
                        <m:rPr>
                          <m:nor/>
                        </m:rPr>
                        <a:rPr lang="en-US" altLang="zh-CN" sz="2400" i="1">
                          <a:latin typeface="Times New Roman" pitchFamily="18" charset="0"/>
                          <a:cs typeface="Times New Roman" pitchFamily="18" charset="0"/>
                        </a:rPr>
                        <m:t>−</m:t>
                      </m:r>
                      <m:r>
                        <a:rPr lang="en-US" altLang="zh-CN" sz="2400">
                          <a:latin typeface="Cambria Math"/>
                        </a:rPr>
                        <m:t>10</m:t>
                      </m:r>
                      <m:r>
                        <m:rPr>
                          <m:nor/>
                        </m:rPr>
                        <a:rPr lang="en-US" altLang="zh-CN" sz="2400">
                          <a:latin typeface="Times New Roman" pitchFamily="18" charset="0"/>
                          <a:cs typeface="Times New Roman" pitchFamily="18" charset="0"/>
                        </a:rPr>
                        <m:t>)</m:t>
                      </m:r>
                    </m:oMath>
                  </m:oMathPara>
                </a14:m>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8815" y="3101676"/>
                <a:ext cx="7200800" cy="1231082"/>
              </a:xfrm>
              <a:prstGeom prst="rect">
                <a:avLst/>
              </a:prstGeom>
              <a:blipFill rotWithShape="1">
                <a:blip r:embed="rId7"/>
                <a:stretch>
                  <a:fillRect/>
                </a:stretch>
              </a:blipFill>
            </p:spPr>
            <p:txBody>
              <a:bodyPr/>
              <a:lstStyle/>
              <a:p>
                <a:r>
                  <a:rPr lang="zh-CN" altLang="en-US">
                    <a:noFill/>
                  </a:rPr>
                  <a:t> </a:t>
                </a:r>
              </a:p>
            </p:txBody>
          </p:sp>
        </mc:Fallback>
      </mc:AlternateContent>
      <p:sp>
        <p:nvSpPr>
          <p:cNvPr id="14" name="TextBox 13"/>
          <p:cNvSpPr txBox="1"/>
          <p:nvPr/>
        </p:nvSpPr>
        <p:spPr>
          <a:xfrm>
            <a:off x="1388815" y="4840461"/>
            <a:ext cx="7200800" cy="582122"/>
          </a:xfrm>
          <a:prstGeom prst="rect">
            <a:avLst/>
          </a:prstGeom>
          <a:noFill/>
        </p:spPr>
        <p:txBody>
          <a:bodyPr wrap="square" lIns="96433" tIns="48216" rIns="96433" bIns="48216" rtlCol="0">
            <a:spAutoFit/>
          </a:bodyPr>
          <a:lstStyle/>
          <a:p>
            <a:pPr indent="531719">
              <a:lnSpc>
                <a:spcPct val="150000"/>
              </a:lnSpc>
            </a:pPr>
            <a:r>
              <a:rPr lang="zh-CN" altLang="en-US" sz="2100">
                <a:latin typeface="Times New Roman" panose="02020603050405020304" pitchFamily="18" charset="0"/>
                <a:ea typeface="微软雅黑" panose="020B0503020204020204" pitchFamily="34" charset="-122"/>
                <a:cs typeface="Times New Roman" panose="02020603050405020304" pitchFamily="18" charset="0"/>
              </a:rPr>
              <a:t>可以看出，式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具有相同的形式。</a:t>
            </a:r>
          </a:p>
        </p:txBody>
      </p:sp>
      <p:sp>
        <p:nvSpPr>
          <p:cNvPr id="18" name="TextBox 17"/>
          <p:cNvSpPr txBox="1"/>
          <p:nvPr/>
        </p:nvSpPr>
        <p:spPr>
          <a:xfrm>
            <a:off x="8625628" y="491348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2-6</a:t>
            </a:r>
            <a:r>
              <a:rPr lang="zh-CN" altLang="en-US" sz="1500" b="1" dirty="0">
                <a:latin typeface="+mn-ea"/>
              </a:rPr>
              <a:t>　扭摆工作原理图</a:t>
            </a:r>
          </a:p>
        </p:txBody>
      </p:sp>
      <p:sp>
        <p:nvSpPr>
          <p:cNvPr id="19" name="圆角矩形 18"/>
          <p:cNvSpPr/>
          <p:nvPr/>
        </p:nvSpPr>
        <p:spPr>
          <a:xfrm>
            <a:off x="1384127" y="736599"/>
            <a:ext cx="7516539" cy="503996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graphicFrame>
        <p:nvGraphicFramePr>
          <p:cNvPr id="2" name="对象 1"/>
          <p:cNvGraphicFramePr>
            <a:graphicFrameLocks noChangeAspect="1"/>
          </p:cNvGraphicFramePr>
          <p:nvPr/>
        </p:nvGraphicFramePr>
        <p:xfrm>
          <a:off x="2540943" y="2464197"/>
          <a:ext cx="226492" cy="388689"/>
        </p:xfrm>
        <a:graphic>
          <a:graphicData uri="http://schemas.openxmlformats.org/presentationml/2006/ole">
            <mc:AlternateContent xmlns:mc="http://schemas.openxmlformats.org/markup-compatibility/2006">
              <mc:Choice xmlns:v="urn:schemas-microsoft-com:vml" Requires="v">
                <p:oleObj spid="_x0000_s2062" name="公式" r:id="rId8" imgW="139680" imgH="203040" progId="Equation.KSEE3">
                  <p:embed/>
                </p:oleObj>
              </mc:Choice>
              <mc:Fallback>
                <p:oleObj name="公式" r:id="rId8" imgW="139680" imgH="203040" progId="Equation.KSEE3">
                  <p:embed/>
                  <p:pic>
                    <p:nvPicPr>
                      <p:cNvPr id="0" name=""/>
                      <p:cNvPicPr>
                        <a:picLocks noChangeAspect="1" noChangeArrowheads="1"/>
                      </p:cNvPicPr>
                      <p:nvPr/>
                    </p:nvPicPr>
                    <p:blipFill>
                      <a:blip r:embed="rId9"/>
                      <a:srcRect/>
                      <a:stretch>
                        <a:fillRect/>
                      </a:stretch>
                    </p:blipFill>
                    <p:spPr bwMode="auto">
                      <a:xfrm>
                        <a:off x="2540943" y="2464197"/>
                        <a:ext cx="226492" cy="388689"/>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3200251" y="2435299"/>
          <a:ext cx="204788" cy="388938"/>
        </p:xfrm>
        <a:graphic>
          <a:graphicData uri="http://schemas.openxmlformats.org/presentationml/2006/ole">
            <mc:AlternateContent xmlns:mc="http://schemas.openxmlformats.org/markup-compatibility/2006">
              <mc:Choice xmlns:v="urn:schemas-microsoft-com:vml" Requires="v">
                <p:oleObj spid="_x0000_s2063" name="公式" r:id="rId10" imgW="126720" imgH="203040" progId="Equation.KSEE3">
                  <p:embed/>
                </p:oleObj>
              </mc:Choice>
              <mc:Fallback>
                <p:oleObj name="公式" r:id="rId10" imgW="126720" imgH="203040" progId="Equation.KSEE3">
                  <p:embed/>
                  <p:pic>
                    <p:nvPicPr>
                      <p:cNvPr id="0" name=""/>
                      <p:cNvPicPr>
                        <a:picLocks noChangeAspect="1" noChangeArrowheads="1"/>
                      </p:cNvPicPr>
                      <p:nvPr/>
                    </p:nvPicPr>
                    <p:blipFill>
                      <a:blip r:embed="rId11"/>
                      <a:srcRect/>
                      <a:stretch>
                        <a:fillRect/>
                      </a:stretch>
                    </p:blipFill>
                    <p:spPr bwMode="auto">
                      <a:xfrm>
                        <a:off x="3200251" y="2435299"/>
                        <a:ext cx="20478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2281238" y="3475038"/>
          <a:ext cx="577850" cy="747712"/>
        </p:xfrm>
        <a:graphic>
          <a:graphicData uri="http://schemas.openxmlformats.org/presentationml/2006/ole">
            <mc:AlternateContent xmlns:mc="http://schemas.openxmlformats.org/markup-compatibility/2006">
              <mc:Choice xmlns:v="urn:schemas-microsoft-com:vml" Requires="v">
                <p:oleObj spid="_x0000_s2064" name="公式" r:id="rId12" imgW="380880" imgH="419040" progId="Equation.KSEE3">
                  <p:embed/>
                </p:oleObj>
              </mc:Choice>
              <mc:Fallback>
                <p:oleObj name="公式" r:id="rId12" imgW="380880" imgH="419040" progId="Equation.KSEE3">
                  <p:embed/>
                  <p:pic>
                    <p:nvPicPr>
                      <p:cNvPr id="0" name=""/>
                      <p:cNvPicPr>
                        <a:picLocks noChangeAspect="1" noChangeArrowheads="1"/>
                      </p:cNvPicPr>
                      <p:nvPr/>
                    </p:nvPicPr>
                    <p:blipFill>
                      <a:blip r:embed="rId13"/>
                      <a:srcRect/>
                      <a:stretch>
                        <a:fillRect/>
                      </a:stretch>
                    </p:blipFill>
                    <p:spPr bwMode="auto">
                      <a:xfrm>
                        <a:off x="2281238" y="3475038"/>
                        <a:ext cx="57785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9800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3" y="3114388"/>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支 承 部 件</a:t>
            </a: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04</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4841035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8815" y="736005"/>
            <a:ext cx="1008112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支承部件是机电一体化系统中的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重要部件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，它不仅要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支承、固定和联接系统中的其他零部件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，还要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保证这些零部件之间的相对位置要求和相对运动的精度要求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，而且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还是伺服系统的组成部分</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系统对支承部件的主要要求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热变形小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抗振性好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可靠性高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，并且</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具有良好的摩擦特性和结构工艺性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 219"/>
          <p:cNvSpPr/>
          <p:nvPr/>
        </p:nvSpPr>
        <p:spPr>
          <a:xfrm>
            <a:off x="951681" y="2877054"/>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3" y="2902524"/>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回转运动支承</a:t>
            </a:r>
          </a:p>
        </p:txBody>
      </p:sp>
      <p:sp>
        <p:nvSpPr>
          <p:cNvPr id="11" name="TextBox 10"/>
          <p:cNvSpPr txBox="1"/>
          <p:nvPr/>
        </p:nvSpPr>
        <p:spPr>
          <a:xfrm>
            <a:off x="1384126" y="3597134"/>
            <a:ext cx="10085560" cy="52479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回转运动支承主要由</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滚动轴承、动压轴承、静压轴承、磁轴承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等支承元件承担。</a:t>
            </a:r>
          </a:p>
        </p:txBody>
      </p:sp>
      <p:sp>
        <p:nvSpPr>
          <p:cNvPr id="12" name="TextBox 11"/>
          <p:cNvSpPr txBox="1"/>
          <p:nvPr/>
        </p:nvSpPr>
        <p:spPr>
          <a:xfrm>
            <a:off x="1379190" y="4179256"/>
            <a:ext cx="1008556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非标准滚动轴承</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79189" y="4853711"/>
            <a:ext cx="10085561"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标准滚动轴承的应用范围可由相关资料提供。当对轴承有特殊要求而又不可能采用标准</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滚动轴承时，就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需根据使用要求自行设计非标准滚动轴承。</a:t>
            </a:r>
          </a:p>
        </p:txBody>
      </p:sp>
    </p:spTree>
    <p:extLst>
      <p:ext uri="{BB962C8B-B14F-4D97-AF65-F5344CB8AC3E}">
        <p14:creationId xmlns:p14="http://schemas.microsoft.com/office/powerpoint/2010/main" val="18040182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微型滚动轴承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2-38</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所示的微型</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向心推力轴承，具有</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形外圈，尺寸</a:t>
            </a:r>
            <a:r>
              <a:rPr lang="en-US" altLang="zh-CN" sz="2100"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a:solidFill>
                  <a:prstClr val="black"/>
                </a:solidFill>
                <a:latin typeface="微软雅黑" pitchFamily="34" charset="-122"/>
                <a:ea typeface="微软雅黑" pitchFamily="34" charset="-122"/>
                <a:cs typeface="Times New Roman" panose="02020603050405020304" pitchFamily="18" charset="0"/>
              </a:rPr>
              <a:t>≥</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1.1mm</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，但没有内环，锥形</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轴颈直接与</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滚珠接触，由</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弹簧或螺母调整轴承间隙。</a:t>
            </a:r>
          </a:p>
        </p:txBody>
      </p:sp>
      <p:pic>
        <p:nvPicPr>
          <p:cNvPr id="10" name="2z38.jpg" descr="id:2147485517;FounderCES"/>
          <p:cNvPicPr/>
          <p:nvPr/>
        </p:nvPicPr>
        <p:blipFill>
          <a:blip r:embed="rId4"/>
          <a:stretch>
            <a:fillRect/>
          </a:stretch>
        </p:blipFill>
        <p:spPr>
          <a:xfrm>
            <a:off x="1388815" y="2638101"/>
            <a:ext cx="7115988" cy="2833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1821284"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2-38</a:t>
            </a:r>
            <a:r>
              <a:rPr lang="zh-CN" altLang="en-US" sz="1500" b="1" dirty="0">
                <a:latin typeface="+mn-ea"/>
              </a:rPr>
              <a:t>　微型滚动轴承</a:t>
            </a:r>
          </a:p>
        </p:txBody>
      </p:sp>
      <p:sp>
        <p:nvSpPr>
          <p:cNvPr id="12" name="圆角矩形 11"/>
          <p:cNvSpPr/>
          <p:nvPr/>
        </p:nvSpPr>
        <p:spPr>
          <a:xfrm>
            <a:off x="1384127" y="736600"/>
            <a:ext cx="10081120" cy="172759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0666" y="2728726"/>
            <a:ext cx="2578316" cy="2687799"/>
          </a:xfrm>
          <a:prstGeom prst="rect">
            <a:avLst/>
          </a:prstGeom>
        </p:spPr>
      </p:pic>
    </p:spTree>
    <p:extLst>
      <p:ext uri="{BB962C8B-B14F-4D97-AF65-F5344CB8AC3E}">
        <p14:creationId xmlns:p14="http://schemas.microsoft.com/office/powerpoint/2010/main" val="4647896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当尺寸</a:t>
            </a:r>
            <a:r>
              <a:rPr lang="en-US" altLang="zh-CN" sz="21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100">
                <a:solidFill>
                  <a:prstClr val="black"/>
                </a:solidFill>
                <a:latin typeface="微软雅黑" pitchFamily="34" charset="-122"/>
                <a:ea typeface="微软雅黑" pitchFamily="34" charset="-122"/>
                <a:cs typeface="Times New Roman" panose="02020603050405020304" pitchFamily="18" charset="0"/>
              </a:rPr>
              <a:t>&gt;</a:t>
            </a:r>
            <a:r>
              <a:rPr lang="en-US" altLang="zh-CN"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4mm</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时，可有内环，如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2-39 a</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所示，采用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碟形垫圈来消除轴承间隙。图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2-39 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所示的轴承内环可以与轴一起从外环和滚珠</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中取出，装</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拆比较方便。</a:t>
            </a:r>
          </a:p>
        </p:txBody>
      </p:sp>
      <p:pic>
        <p:nvPicPr>
          <p:cNvPr id="9" name="2z39.jpg"/>
          <p:cNvPicPr/>
          <p:nvPr/>
        </p:nvPicPr>
        <p:blipFill>
          <a:blip r:embed="rId4">
            <a:clrChange>
              <a:clrFrom>
                <a:srgbClr val="FFFFFF"/>
              </a:clrFrom>
              <a:clrTo>
                <a:srgbClr val="FFFFFF">
                  <a:alpha val="0"/>
                </a:srgbClr>
              </a:clrTo>
            </a:clrChange>
          </a:blip>
          <a:stretch>
            <a:fillRect/>
          </a:stretch>
        </p:blipFill>
        <p:spPr>
          <a:xfrm>
            <a:off x="1413217" y="2176165"/>
            <a:ext cx="6163627" cy="3231927"/>
          </a:xfrm>
          <a:prstGeom prst="rect">
            <a:avLst/>
          </a:prstGeom>
        </p:spPr>
      </p:pic>
      <p:sp>
        <p:nvSpPr>
          <p:cNvPr id="10" name="TextBox 9"/>
          <p:cNvSpPr txBox="1"/>
          <p:nvPr/>
        </p:nvSpPr>
        <p:spPr>
          <a:xfrm>
            <a:off x="1388815" y="5529194"/>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2-39</a:t>
            </a:r>
            <a:r>
              <a:rPr lang="zh-CN" altLang="en-US" sz="1500" b="1" dirty="0">
                <a:latin typeface="+mn-ea"/>
              </a:rPr>
              <a:t>　微型滚动轴承</a:t>
            </a:r>
          </a:p>
        </p:txBody>
      </p:sp>
      <p:sp>
        <p:nvSpPr>
          <p:cNvPr id="11" name="圆角矩形 10"/>
          <p:cNvSpPr/>
          <p:nvPr/>
        </p:nvSpPr>
        <p:spPr>
          <a:xfrm>
            <a:off x="1384127" y="736600"/>
            <a:ext cx="10081120" cy="115153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0991" y="2464197"/>
            <a:ext cx="3086936" cy="2320181"/>
          </a:xfrm>
          <a:prstGeom prst="rect">
            <a:avLst/>
          </a:prstGeom>
        </p:spPr>
      </p:pic>
    </p:spTree>
    <p:extLst>
      <p:ext uri="{BB962C8B-B14F-4D97-AF65-F5344CB8AC3E}">
        <p14:creationId xmlns:p14="http://schemas.microsoft.com/office/powerpoint/2010/main" val="16662582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密珠轴承</a:t>
            </a:r>
            <a:endParaRPr lang="zh-CN" altLang="en-US" sz="2500" baseline="30000" dirty="0">
              <a:latin typeface="隶书" panose="02010509060101010101" pitchFamily="49" charset="-122"/>
              <a:ea typeface="隶书" panose="02010509060101010101" pitchFamily="49" charset="-122"/>
            </a:endParaRPr>
          </a:p>
        </p:txBody>
      </p:sp>
      <p:sp>
        <p:nvSpPr>
          <p:cNvPr id="10" name="TextBox 9"/>
          <p:cNvSpPr txBox="1"/>
          <p:nvPr/>
        </p:nvSpPr>
        <p:spPr>
          <a:xfrm>
            <a:off x="1384127" y="1320307"/>
            <a:ext cx="1008556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密珠轴承</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新型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的滚动摩擦支承。</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它由内、外圈和密集于二者间并具有过盈配合的钢珠组成。</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它有两种形式，如图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所示，即径向轴承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见图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2-40a)</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和推力轴承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见图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2-40b)</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。密珠轴承的内外滚道和止推面分别是形状筒单的外圆柱面、内圆柱面和平面，在滚道间密集地安装有滚珠。滚珠在其尼龙保持架的空隙中以近似于多头螺旋线的形式排列，如图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2-40c</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11" name="2z40.jpg" descr="id:2147485532;FounderCES"/>
          <p:cNvPicPr/>
          <p:nvPr/>
        </p:nvPicPr>
        <p:blipFill>
          <a:blip r:embed="rId4">
            <a:clrChange>
              <a:clrFrom>
                <a:srgbClr val="FFFFFF"/>
              </a:clrFrom>
              <a:clrTo>
                <a:srgbClr val="FFFFFF">
                  <a:alpha val="0"/>
                </a:srgbClr>
              </a:clrTo>
            </a:clrChange>
          </a:blip>
          <a:stretch>
            <a:fillRect/>
          </a:stretch>
        </p:blipFill>
        <p:spPr>
          <a:xfrm>
            <a:off x="2113322" y="3898716"/>
            <a:ext cx="8622729" cy="2669937"/>
          </a:xfrm>
          <a:prstGeom prst="rect">
            <a:avLst/>
          </a:prstGeom>
        </p:spPr>
      </p:pic>
      <p:sp>
        <p:nvSpPr>
          <p:cNvPr id="12" name="TextBox 11"/>
          <p:cNvSpPr txBox="1"/>
          <p:nvPr/>
        </p:nvSpPr>
        <p:spPr>
          <a:xfrm>
            <a:off x="3308864" y="6611196"/>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2-40</a:t>
            </a:r>
            <a:r>
              <a:rPr lang="zh-CN" altLang="en-US" sz="1500" b="1" dirty="0">
                <a:latin typeface="+mn-ea"/>
              </a:rPr>
              <a:t>　密珠轴承</a:t>
            </a:r>
          </a:p>
        </p:txBody>
      </p:sp>
      <p:sp>
        <p:nvSpPr>
          <p:cNvPr id="13" name="圆角矩形 12"/>
          <p:cNvSpPr/>
          <p:nvPr/>
        </p:nvSpPr>
        <p:spPr>
          <a:xfrm>
            <a:off x="1384127" y="736599"/>
            <a:ext cx="10081120" cy="3047499"/>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433567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查看源图像">
            <a:extLst>
              <a:ext uri="{FF2B5EF4-FFF2-40B4-BE49-F238E27FC236}">
                <a16:creationId xmlns:a16="http://schemas.microsoft.com/office/drawing/2014/main" id="{B2DDF863-F7D8-0081-EF6C-ED80ADC0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879" y="663997"/>
            <a:ext cx="9321118" cy="573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129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9871310"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每个滚珠公转时均沿着自己的滚道滚动而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互不干扰</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减少滚道的磨损</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。滚珠的密集还有助于减小滚珠几何误差对主轴轴线位置的影响，具有误差平均效应，有利于</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提高主轴精度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。滚珠与内、外圈之间保持有</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0.005~0.012mm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的预加过盈量，以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消除间隙</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增加刚度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提高轴的回转精度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。其典型应用为精密分度头主轴系统，如图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2-41</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9" name="2z41.jpg" descr="id:2147485539;FounderCES"/>
          <p:cNvPicPr/>
          <p:nvPr/>
        </p:nvPicPr>
        <p:blipFill>
          <a:blip r:embed="rId4">
            <a:clrChange>
              <a:clrFrom>
                <a:srgbClr val="FFFFFF"/>
              </a:clrFrom>
              <a:clrTo>
                <a:srgbClr val="FFFFFF">
                  <a:alpha val="0"/>
                </a:srgbClr>
              </a:clrTo>
            </a:clrChange>
          </a:blip>
          <a:stretch>
            <a:fillRect/>
          </a:stretch>
        </p:blipFill>
        <p:spPr>
          <a:xfrm>
            <a:off x="1556998" y="3505415"/>
            <a:ext cx="5472608" cy="2520280"/>
          </a:xfrm>
          <a:prstGeom prst="rect">
            <a:avLst/>
          </a:prstGeom>
        </p:spPr>
      </p:pic>
      <p:sp>
        <p:nvSpPr>
          <p:cNvPr id="10" name="TextBox 9"/>
          <p:cNvSpPr txBox="1"/>
          <p:nvPr/>
        </p:nvSpPr>
        <p:spPr>
          <a:xfrm>
            <a:off x="1172791" y="6251156"/>
            <a:ext cx="6246113"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2-41</a:t>
            </a:r>
            <a:r>
              <a:rPr lang="zh-CN" altLang="en-US" sz="1500" b="1" dirty="0">
                <a:latin typeface="+mn-ea"/>
              </a:rPr>
              <a:t>　精密分度头主轴系统</a:t>
            </a:r>
          </a:p>
        </p:txBody>
      </p:sp>
      <p:sp>
        <p:nvSpPr>
          <p:cNvPr id="11" name="圆角矩形 10"/>
          <p:cNvSpPr/>
          <p:nvPr/>
        </p:nvSpPr>
        <p:spPr>
          <a:xfrm>
            <a:off x="1244799" y="736600"/>
            <a:ext cx="10081120" cy="252111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551" y="3556152"/>
            <a:ext cx="3227513" cy="27964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578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液体静压轴承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5047716" cy="2521114"/>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液体静压轴承具有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回转精度高</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(0.1μm)</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刚度较大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转动平稳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无振动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所示为典型的液体静压轴承主轴结构原理图。</a:t>
            </a:r>
            <a:endPar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液体静压轴承的主要缺点是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2z42.jpg" descr="id:2147485553;FounderCES"/>
          <p:cNvPicPr/>
          <p:nvPr/>
        </p:nvPicPr>
        <p:blipFill>
          <a:blip r:embed="rId4"/>
          <a:stretch>
            <a:fillRect/>
          </a:stretch>
        </p:blipFill>
        <p:spPr>
          <a:xfrm>
            <a:off x="7374242" y="736600"/>
            <a:ext cx="3371730" cy="24299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p:cNvSpPr txBox="1"/>
          <p:nvPr/>
        </p:nvSpPr>
        <p:spPr>
          <a:xfrm>
            <a:off x="6424687" y="3256285"/>
            <a:ext cx="5049936"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2-42</a:t>
            </a:r>
            <a:r>
              <a:rPr lang="zh-CN" altLang="en-US" sz="1500" b="1" dirty="0">
                <a:latin typeface="+mn-ea"/>
              </a:rPr>
              <a:t>　液体静压轴承主轴结构</a:t>
            </a:r>
          </a:p>
          <a:p>
            <a:pPr algn="ctr">
              <a:lnSpc>
                <a:spcPct val="150000"/>
              </a:lnSpc>
            </a:pPr>
            <a:r>
              <a:rPr lang="en-US" altLang="zh-CN" sz="1500" b="1" dirty="0">
                <a:latin typeface="+mn-ea"/>
              </a:rPr>
              <a:t>1—</a:t>
            </a:r>
            <a:r>
              <a:rPr lang="zh-CN" altLang="en-US" sz="1500" b="1" dirty="0">
                <a:latin typeface="+mn-ea"/>
              </a:rPr>
              <a:t>径向轴承　</a:t>
            </a:r>
            <a:r>
              <a:rPr lang="en-US" altLang="zh-CN" sz="1500" b="1" dirty="0">
                <a:latin typeface="+mn-ea"/>
              </a:rPr>
              <a:t>2—</a:t>
            </a:r>
            <a:r>
              <a:rPr lang="zh-CN" altLang="en-US" sz="1500" b="1" dirty="0">
                <a:latin typeface="+mn-ea"/>
              </a:rPr>
              <a:t>止推力轴承　</a:t>
            </a:r>
            <a:r>
              <a:rPr lang="en-US" altLang="zh-CN" sz="1500" b="1" dirty="0">
                <a:latin typeface="+mn-ea"/>
              </a:rPr>
              <a:t>3—</a:t>
            </a:r>
            <a:r>
              <a:rPr lang="zh-CN" altLang="en-US" sz="1500" b="1" dirty="0">
                <a:latin typeface="+mn-ea"/>
              </a:rPr>
              <a:t>真空吸盘</a:t>
            </a:r>
          </a:p>
        </p:txBody>
      </p:sp>
      <p:sp>
        <p:nvSpPr>
          <p:cNvPr id="12" name="TextBox 11"/>
          <p:cNvSpPr txBox="1"/>
          <p:nvPr/>
        </p:nvSpPr>
        <p:spPr>
          <a:xfrm>
            <a:off x="1389063" y="4020973"/>
            <a:ext cx="1008555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a:t>
            </a:r>
            <a:r>
              <a:rPr lang="zh-CN" altLang="en-US" sz="2500" dirty="0">
                <a:latin typeface="隶书" panose="02010509060101010101" pitchFamily="49" charset="-122"/>
                <a:ea typeface="隶书" panose="02010509060101010101" pitchFamily="49" charset="-122"/>
              </a:rPr>
              <a:t>液体静压轴承的油温随着转速的升高而升高。</a:t>
            </a:r>
            <a:endParaRPr lang="zh-CN" altLang="en-US" sz="2500" baseline="30000" dirty="0">
              <a:latin typeface="隶书" panose="02010509060101010101" pitchFamily="49" charset="-122"/>
              <a:ea typeface="隶书" panose="02010509060101010101" pitchFamily="49" charset="-122"/>
            </a:endParaRPr>
          </a:p>
        </p:txBody>
      </p:sp>
      <p:sp>
        <p:nvSpPr>
          <p:cNvPr id="13" name="TextBox 12"/>
          <p:cNvSpPr txBox="1"/>
          <p:nvPr/>
        </p:nvSpPr>
        <p:spPr>
          <a:xfrm>
            <a:off x="1393999" y="4695428"/>
            <a:ext cx="10080624" cy="582122"/>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温度升高将造成</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热变形，影响</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主轴精度。</a:t>
            </a:r>
          </a:p>
        </p:txBody>
      </p:sp>
      <p:sp>
        <p:nvSpPr>
          <p:cNvPr id="14" name="TextBox 13"/>
          <p:cNvSpPr txBox="1"/>
          <p:nvPr/>
        </p:nvSpPr>
        <p:spPr>
          <a:xfrm>
            <a:off x="1393999" y="5277550"/>
            <a:ext cx="10080624" cy="1251536"/>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a:t>
            </a:r>
            <a:r>
              <a:rPr lang="zh-CN" altLang="en-US" sz="2500" dirty="0">
                <a:latin typeface="隶书" panose="02010509060101010101" pitchFamily="49" charset="-122"/>
                <a:ea typeface="隶书" panose="02010509060101010101" pitchFamily="49" charset="-122"/>
              </a:rPr>
              <a:t>静压油回油时将空气带入</a:t>
            </a:r>
            <a:r>
              <a:rPr lang="zh-CN" altLang="en-US" sz="2500">
                <a:latin typeface="隶书" panose="02010509060101010101" pitchFamily="49" charset="-122"/>
                <a:ea typeface="隶书" panose="02010509060101010101" pitchFamily="49" charset="-122"/>
              </a:rPr>
              <a:t>油源，形成</a:t>
            </a:r>
            <a:r>
              <a:rPr lang="zh-CN" altLang="en-US" sz="2500" dirty="0">
                <a:latin typeface="隶书" panose="02010509060101010101" pitchFamily="49" charset="-122"/>
                <a:ea typeface="隶书" panose="02010509060101010101" pitchFamily="49" charset="-122"/>
              </a:rPr>
              <a:t>微小气泡悬浮在</a:t>
            </a:r>
            <a:r>
              <a:rPr lang="zh-CN" altLang="en-US" sz="2500">
                <a:latin typeface="隶书" panose="02010509060101010101" pitchFamily="49" charset="-122"/>
                <a:ea typeface="隶书" panose="02010509060101010101" pitchFamily="49" charset="-122"/>
              </a:rPr>
              <a:t>油中，不易排出，因而</a:t>
            </a:r>
            <a:r>
              <a:rPr lang="zh-CN" altLang="en-US" sz="2500" dirty="0">
                <a:latin typeface="隶书" panose="02010509060101010101" pitchFamily="49" charset="-122"/>
                <a:ea typeface="隶书" panose="02010509060101010101" pitchFamily="49" charset="-122"/>
              </a:rPr>
              <a:t>降低了液体静压轴承的刚度和动特性。</a:t>
            </a:r>
            <a:endParaRPr lang="zh-CN" altLang="en-US" sz="2500" baseline="30000" dirty="0">
              <a:latin typeface="隶书" panose="02010509060101010101" pitchFamily="49" charset="-122"/>
              <a:ea typeface="隶书" panose="02010509060101010101" pitchFamily="49" charset="-122"/>
            </a:endParaRPr>
          </a:p>
        </p:txBody>
      </p:sp>
      <p:sp>
        <p:nvSpPr>
          <p:cNvPr id="18" name="圆角矩形 17"/>
          <p:cNvSpPr/>
          <p:nvPr/>
        </p:nvSpPr>
        <p:spPr>
          <a:xfrm>
            <a:off x="1384127" y="736600"/>
            <a:ext cx="5047716" cy="310482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9" name="圆角矩形 18"/>
          <p:cNvSpPr/>
          <p:nvPr/>
        </p:nvSpPr>
        <p:spPr>
          <a:xfrm>
            <a:off x="1384127" y="4020973"/>
            <a:ext cx="10081120" cy="247507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0915755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空气静压轴承主轴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空气静压轴承具有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很高的</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回转精度</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高速转动时温升</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甚小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达到</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恒温状态</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造成的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热变形误差很小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。空气轴承的</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主要缺点</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刚度小</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承受</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载荷较小</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，以下</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是几种典型的结构。</a:t>
            </a:r>
          </a:p>
        </p:txBody>
      </p:sp>
      <p:sp>
        <p:nvSpPr>
          <p:cNvPr id="10" name="TextBox 9"/>
          <p:cNvSpPr txBox="1"/>
          <p:nvPr/>
        </p:nvSpPr>
        <p:spPr>
          <a:xfrm>
            <a:off x="1381907" y="2814602"/>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圆柱径向和端面推力空气静压轴承</a:t>
            </a:r>
            <a:endParaRPr lang="zh-CN" altLang="en-US" sz="2500" baseline="30000" dirty="0">
              <a:latin typeface="隶书" panose="02010509060101010101" pitchFamily="49" charset="-122"/>
              <a:ea typeface="隶书" panose="02010509060101010101" pitchFamily="49" charset="-122"/>
            </a:endParaRPr>
          </a:p>
        </p:txBody>
      </p:sp>
      <p:sp>
        <p:nvSpPr>
          <p:cNvPr id="11" name="TextBox 10"/>
          <p:cNvSpPr txBox="1"/>
          <p:nvPr/>
        </p:nvSpPr>
        <p:spPr>
          <a:xfrm>
            <a:off x="1386595" y="3398904"/>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这种结构与如图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所示的液体静压轴承主轴结构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基本相同，只是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节流孔和气腔大小形状不同。</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903" y="4552429"/>
            <a:ext cx="3370312" cy="23102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471" y="4552428"/>
            <a:ext cx="3500447" cy="23102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圆角矩形 13"/>
          <p:cNvSpPr/>
          <p:nvPr/>
        </p:nvSpPr>
        <p:spPr>
          <a:xfrm>
            <a:off x="1384127" y="736600"/>
            <a:ext cx="10081120" cy="367185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85008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69754" y="736600"/>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圆柱径向和端面止推力空气轴承的主轴结构的另一种形式如图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2-43</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所示。该结构中径向轴承的轴套为外</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鼓形，可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自动调整定心。方法是先通气使轴套自动将位置调好后再固定。这样可提高前后轴套的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同轴度，从而</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保证主轴的回转精度。</a:t>
            </a:r>
          </a:p>
        </p:txBody>
      </p:sp>
      <p:pic>
        <p:nvPicPr>
          <p:cNvPr id="9" name="2z43.jpg" descr="id:2147485560;FounderCES"/>
          <p:cNvPicPr/>
          <p:nvPr/>
        </p:nvPicPr>
        <p:blipFill>
          <a:blip r:embed="rId4"/>
          <a:stretch>
            <a:fillRect/>
          </a:stretch>
        </p:blipFill>
        <p:spPr>
          <a:xfrm>
            <a:off x="1858700" y="2464197"/>
            <a:ext cx="9131974" cy="33123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p:cNvSpPr txBox="1"/>
          <p:nvPr/>
        </p:nvSpPr>
        <p:spPr>
          <a:xfrm>
            <a:off x="3308864" y="5848573"/>
            <a:ext cx="6246113" cy="108200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2-43</a:t>
            </a:r>
            <a:r>
              <a:rPr lang="zh-CN" altLang="en-US" sz="1500" b="1" dirty="0">
                <a:latin typeface="+mn-ea"/>
              </a:rPr>
              <a:t>　空气静压轴承主轴结构</a:t>
            </a:r>
          </a:p>
          <a:p>
            <a:pPr algn="ctr">
              <a:lnSpc>
                <a:spcPct val="150000"/>
              </a:lnSpc>
            </a:pPr>
            <a:r>
              <a:rPr lang="en-US" altLang="zh-CN" sz="1500" b="1" dirty="0">
                <a:latin typeface="+mn-ea"/>
              </a:rPr>
              <a:t>1—</a:t>
            </a:r>
            <a:r>
              <a:rPr lang="zh-CN" altLang="en-US" sz="1500" b="1" dirty="0">
                <a:latin typeface="+mn-ea"/>
              </a:rPr>
              <a:t>主轴　</a:t>
            </a:r>
            <a:r>
              <a:rPr lang="en-US" altLang="zh-CN" sz="1500" b="1" dirty="0">
                <a:latin typeface="+mn-ea"/>
              </a:rPr>
              <a:t>2—</a:t>
            </a:r>
            <a:r>
              <a:rPr lang="zh-CN" altLang="en-US" sz="1500" b="1" dirty="0">
                <a:latin typeface="+mn-ea"/>
              </a:rPr>
              <a:t>多孔石墨轴衬　</a:t>
            </a:r>
            <a:r>
              <a:rPr lang="en-US" altLang="zh-CN" sz="1500" b="1" dirty="0">
                <a:latin typeface="+mn-ea"/>
              </a:rPr>
              <a:t>3—</a:t>
            </a:r>
            <a:r>
              <a:rPr lang="zh-CN" altLang="en-US" sz="1500" b="1" dirty="0">
                <a:latin typeface="+mn-ea"/>
              </a:rPr>
              <a:t>前止推板　</a:t>
            </a:r>
            <a:r>
              <a:rPr lang="en-US" altLang="zh-CN" sz="1500" b="1" dirty="0">
                <a:latin typeface="+mn-ea"/>
              </a:rPr>
              <a:t>4—</a:t>
            </a:r>
            <a:r>
              <a:rPr lang="zh-CN" altLang="en-US" sz="1500" b="1" dirty="0">
                <a:latin typeface="+mn-ea"/>
              </a:rPr>
              <a:t>进气孔　</a:t>
            </a:r>
            <a:r>
              <a:rPr lang="en-US" altLang="zh-CN" sz="1500" b="1" dirty="0">
                <a:latin typeface="+mn-ea"/>
              </a:rPr>
              <a:t>5—</a:t>
            </a:r>
            <a:r>
              <a:rPr lang="zh-CN" altLang="en-US" sz="1500" b="1" dirty="0">
                <a:latin typeface="+mn-ea"/>
              </a:rPr>
              <a:t>后止</a:t>
            </a:r>
          </a:p>
          <a:p>
            <a:pPr algn="ctr">
              <a:lnSpc>
                <a:spcPct val="150000"/>
              </a:lnSpc>
            </a:pPr>
            <a:r>
              <a:rPr lang="zh-CN" altLang="en-US" sz="1500" b="1" dirty="0">
                <a:latin typeface="+mn-ea"/>
              </a:rPr>
              <a:t>推板　</a:t>
            </a:r>
            <a:r>
              <a:rPr lang="en-US" altLang="zh-CN" sz="1500" b="1" dirty="0">
                <a:latin typeface="+mn-ea"/>
              </a:rPr>
              <a:t>6—</a:t>
            </a:r>
            <a:r>
              <a:rPr lang="zh-CN" altLang="en-US" sz="1500" b="1" dirty="0">
                <a:latin typeface="+mn-ea"/>
              </a:rPr>
              <a:t>挠性止推环　</a:t>
            </a:r>
            <a:r>
              <a:rPr lang="en-US" altLang="zh-CN" sz="1500" b="1" dirty="0">
                <a:latin typeface="+mn-ea"/>
              </a:rPr>
              <a:t>7—</a:t>
            </a:r>
            <a:r>
              <a:rPr lang="zh-CN" altLang="en-US" sz="1500" b="1" dirty="0">
                <a:latin typeface="+mn-ea"/>
              </a:rPr>
              <a:t>外壳体　</a:t>
            </a:r>
            <a:r>
              <a:rPr lang="en-US" altLang="zh-CN" sz="1500" b="1" dirty="0">
                <a:latin typeface="+mn-ea"/>
              </a:rPr>
              <a:t>8—</a:t>
            </a:r>
            <a:r>
              <a:rPr lang="zh-CN" altLang="en-US" sz="1500" b="1" dirty="0">
                <a:latin typeface="+mn-ea"/>
              </a:rPr>
              <a:t>调整螺钉</a:t>
            </a:r>
          </a:p>
        </p:txBody>
      </p:sp>
      <p:sp>
        <p:nvSpPr>
          <p:cNvPr id="11" name="圆角矩形 10"/>
          <p:cNvSpPr/>
          <p:nvPr/>
        </p:nvSpPr>
        <p:spPr>
          <a:xfrm>
            <a:off x="1384127" y="736600"/>
            <a:ext cx="10081120" cy="158358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535645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机械系统数学模型的建立</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TextBox 9"/>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三、基本物理量的折算</a:t>
            </a:r>
          </a:p>
        </p:txBody>
      </p:sp>
      <p:sp>
        <p:nvSpPr>
          <p:cNvPr id="11" name="TextBox 10"/>
          <p:cNvSpPr txBox="1"/>
          <p:nvPr/>
        </p:nvSpPr>
        <p:spPr>
          <a:xfrm>
            <a:off x="1384127" y="1511814"/>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在建立机械系统数学模型的过程中，经常会遇到基本物理量的折算问题，在此结合数控机床进给系统，介绍建模中的基本物理量的折算问题。</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数控机床进给系统如图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所示。电动机通过两级减速齿轮</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及丝杠螺母机构驱动工作台作直线运动。</a:t>
            </a:r>
          </a:p>
        </p:txBody>
      </p:sp>
      <p:pic>
        <p:nvPicPr>
          <p:cNvPr id="12" name="2z9.jpg" descr="id:2147485174;FounderCES"/>
          <p:cNvPicPr/>
          <p:nvPr/>
        </p:nvPicPr>
        <p:blipFill>
          <a:blip r:embed="rId4"/>
          <a:stretch>
            <a:fillRect/>
          </a:stretch>
        </p:blipFill>
        <p:spPr>
          <a:xfrm>
            <a:off x="3868403" y="3565500"/>
            <a:ext cx="5112568" cy="3168352"/>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4592082" y="668643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2-9</a:t>
            </a:r>
            <a:r>
              <a:rPr lang="zh-CN" altLang="en-US" sz="1500" b="1" dirty="0">
                <a:latin typeface="+mn-ea"/>
              </a:rPr>
              <a:t>　数控机床进给系统</a:t>
            </a:r>
          </a:p>
        </p:txBody>
      </p:sp>
      <p:sp>
        <p:nvSpPr>
          <p:cNvPr id="14" name="圆角矩形 13"/>
          <p:cNvSpPr/>
          <p:nvPr/>
        </p:nvSpPr>
        <p:spPr>
          <a:xfrm>
            <a:off x="1384127" y="1528093"/>
            <a:ext cx="10081120" cy="194421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55844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双半球空气轴承主轴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551618"/>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该主轴前后轴承均为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半球状，既是</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径向轴承又是</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止推力轴承，如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所示。由于轴承的球形气浮面具有自动调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心作用，因此</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可以提高前后轴承的</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同轴度，以</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提高主轴的回转精度。</a:t>
            </a:r>
          </a:p>
        </p:txBody>
      </p:sp>
      <p:pic>
        <p:nvPicPr>
          <p:cNvPr id="10" name="2z44.jpg" descr="id:2147485567;FounderCES"/>
          <p:cNvPicPr/>
          <p:nvPr/>
        </p:nvPicPr>
        <p:blipFill>
          <a:blip r:embed="rId4"/>
          <a:stretch>
            <a:fillRect/>
          </a:stretch>
        </p:blipFill>
        <p:spPr>
          <a:xfrm>
            <a:off x="3575185" y="2896245"/>
            <a:ext cx="5688632" cy="30786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3308864" y="5992589"/>
            <a:ext cx="6246113" cy="1136120"/>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2-44</a:t>
            </a:r>
            <a:r>
              <a:rPr lang="zh-CN" altLang="en-US" sz="1500" b="1" dirty="0">
                <a:latin typeface="+mn-ea"/>
              </a:rPr>
              <a:t>　内装式双半球空气轴承主轴</a:t>
            </a:r>
          </a:p>
          <a:p>
            <a:pPr algn="ctr">
              <a:lnSpc>
                <a:spcPct val="150000"/>
              </a:lnSpc>
            </a:pPr>
            <a:r>
              <a:rPr lang="en-US" altLang="zh-CN" sz="1500" b="1" dirty="0">
                <a:latin typeface="+mn-ea"/>
              </a:rPr>
              <a:t>1—</a:t>
            </a:r>
            <a:r>
              <a:rPr lang="zh-CN" altLang="en-US" sz="1500" b="1" dirty="0">
                <a:latin typeface="+mn-ea"/>
              </a:rPr>
              <a:t>前轴承　</a:t>
            </a:r>
            <a:r>
              <a:rPr lang="en-US" altLang="zh-CN" sz="1500" b="1" dirty="0">
                <a:latin typeface="+mn-ea"/>
              </a:rPr>
              <a:t>2—</a:t>
            </a:r>
            <a:r>
              <a:rPr lang="zh-CN" altLang="en-US" sz="1500" b="1" dirty="0">
                <a:latin typeface="+mn-ea"/>
              </a:rPr>
              <a:t>供气孔　</a:t>
            </a:r>
            <a:r>
              <a:rPr lang="en-US" altLang="zh-CN" sz="1500" b="1" dirty="0">
                <a:latin typeface="+mn-ea"/>
              </a:rPr>
              <a:t>3—</a:t>
            </a:r>
            <a:r>
              <a:rPr lang="zh-CN" altLang="en-US" sz="1500" b="1" dirty="0">
                <a:latin typeface="+mn-ea"/>
              </a:rPr>
              <a:t>后轴承　</a:t>
            </a:r>
            <a:r>
              <a:rPr lang="en-US" altLang="zh-CN" sz="1500" b="1" dirty="0">
                <a:latin typeface="+mn-ea"/>
              </a:rPr>
              <a:t>4—</a:t>
            </a:r>
            <a:r>
              <a:rPr lang="zh-CN" altLang="en-US" sz="1500" b="1" dirty="0">
                <a:latin typeface="+mn-ea"/>
              </a:rPr>
              <a:t>定位环　</a:t>
            </a:r>
            <a:r>
              <a:rPr lang="en-US" altLang="zh-CN" sz="1500" b="1" dirty="0">
                <a:latin typeface="+mn-ea"/>
              </a:rPr>
              <a:t>5—</a:t>
            </a:r>
            <a:r>
              <a:rPr lang="zh-CN" altLang="en-US" sz="1500" b="1" dirty="0">
                <a:latin typeface="+mn-ea"/>
              </a:rPr>
              <a:t>旋转变压器</a:t>
            </a:r>
            <a:endParaRPr lang="en-US" altLang="zh-CN" sz="1500" b="1" dirty="0">
              <a:latin typeface="+mn-ea"/>
            </a:endParaRPr>
          </a:p>
          <a:p>
            <a:pPr algn="ctr">
              <a:lnSpc>
                <a:spcPct val="150000"/>
              </a:lnSpc>
            </a:pPr>
            <a:r>
              <a:rPr lang="zh-CN" altLang="en-US" sz="1500" b="1" dirty="0">
                <a:latin typeface="+mn-ea"/>
              </a:rPr>
              <a:t>　</a:t>
            </a:r>
            <a:r>
              <a:rPr lang="en-US" altLang="zh-CN" sz="1500" b="1" dirty="0">
                <a:latin typeface="+mn-ea"/>
              </a:rPr>
              <a:t>6—</a:t>
            </a:r>
            <a:r>
              <a:rPr lang="zh-CN" altLang="en-US" sz="1500" b="1" dirty="0">
                <a:latin typeface="+mn-ea"/>
              </a:rPr>
              <a:t>无刷电动机</a:t>
            </a:r>
            <a:r>
              <a:rPr lang="en-US" altLang="zh-CN" sz="1500" b="1" dirty="0">
                <a:latin typeface="+mn-ea"/>
              </a:rPr>
              <a:t>7—</a:t>
            </a:r>
            <a:r>
              <a:rPr lang="zh-CN" altLang="en-US" sz="1500" b="1" dirty="0">
                <a:latin typeface="+mn-ea"/>
              </a:rPr>
              <a:t>外壳　</a:t>
            </a:r>
            <a:r>
              <a:rPr lang="en-US" altLang="zh-CN" sz="1500" b="1" dirty="0">
                <a:latin typeface="+mn-ea"/>
              </a:rPr>
              <a:t>8—</a:t>
            </a:r>
            <a:r>
              <a:rPr lang="zh-CN" altLang="en-US" sz="1500" b="1" dirty="0">
                <a:latin typeface="+mn-ea"/>
              </a:rPr>
              <a:t>主轴　</a:t>
            </a:r>
            <a:r>
              <a:rPr lang="en-US" altLang="zh-CN" sz="1500" b="1" dirty="0">
                <a:latin typeface="+mn-ea"/>
              </a:rPr>
              <a:t>9—</a:t>
            </a:r>
            <a:r>
              <a:rPr lang="zh-CN" altLang="en-US" sz="1500" b="1" dirty="0">
                <a:latin typeface="+mn-ea"/>
              </a:rPr>
              <a:t>多孔石墨</a:t>
            </a:r>
          </a:p>
        </p:txBody>
      </p:sp>
      <p:sp>
        <p:nvSpPr>
          <p:cNvPr id="12" name="圆角矩形 11"/>
          <p:cNvSpPr/>
          <p:nvPr/>
        </p:nvSpPr>
        <p:spPr>
          <a:xfrm>
            <a:off x="1384127" y="736599"/>
            <a:ext cx="10081120" cy="2078003"/>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74517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a:t>
            </a:r>
            <a:r>
              <a:rPr lang="zh-CN" altLang="en-US" sz="2500" dirty="0">
                <a:latin typeface="隶书" panose="02010509060101010101" pitchFamily="49" charset="-122"/>
                <a:ea typeface="隶书" panose="02010509060101010101" pitchFamily="49" charset="-122"/>
              </a:rPr>
              <a:t>前球形后圆径向空气轴承的主轴</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2-45</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所示，球形</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端同时起到径向和轴向推力轴承</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具有自动调心</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的作用，保证</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了前后轴承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圆柱径向轴承</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的同轴度，从而提高了主轴回转精度。</a:t>
            </a:r>
          </a:p>
        </p:txBody>
      </p:sp>
      <p:pic>
        <p:nvPicPr>
          <p:cNvPr id="10" name="2z45.jpg" descr="id:2147485574;FounderCES"/>
          <p:cNvPicPr/>
          <p:nvPr/>
        </p:nvPicPr>
        <p:blipFill>
          <a:blip r:embed="rId4"/>
          <a:stretch>
            <a:fillRect/>
          </a:stretch>
        </p:blipFill>
        <p:spPr>
          <a:xfrm>
            <a:off x="1597142" y="2656877"/>
            <a:ext cx="9659530" cy="331225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615419" y="6066814"/>
            <a:ext cx="7632847"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2-45</a:t>
            </a:r>
            <a:r>
              <a:rPr lang="zh-CN" altLang="en-US" sz="1500" b="1" dirty="0">
                <a:latin typeface="+mn-ea"/>
              </a:rPr>
              <a:t>　一端为球形轴承另一端为圆柱轴承的空气轴承主轴</a:t>
            </a:r>
          </a:p>
          <a:p>
            <a:pPr algn="ctr">
              <a:lnSpc>
                <a:spcPct val="150000"/>
              </a:lnSpc>
            </a:pPr>
            <a:r>
              <a:rPr lang="en-US" altLang="zh-CN" sz="1500" b="1" dirty="0">
                <a:latin typeface="+mn-ea"/>
              </a:rPr>
              <a:t>1—</a:t>
            </a:r>
            <a:r>
              <a:rPr lang="zh-CN" altLang="en-US" sz="1500" b="1" dirty="0">
                <a:latin typeface="+mn-ea"/>
              </a:rPr>
              <a:t>球轴承　</a:t>
            </a:r>
            <a:r>
              <a:rPr lang="en-US" altLang="zh-CN" sz="1500" b="1" dirty="0">
                <a:latin typeface="+mn-ea"/>
              </a:rPr>
              <a:t>2—</a:t>
            </a:r>
            <a:r>
              <a:rPr lang="zh-CN" altLang="en-US" sz="1500" b="1" dirty="0">
                <a:latin typeface="+mn-ea"/>
              </a:rPr>
              <a:t>主轴　</a:t>
            </a:r>
            <a:r>
              <a:rPr lang="en-US" altLang="zh-CN" sz="1500" b="1" dirty="0">
                <a:latin typeface="+mn-ea"/>
              </a:rPr>
              <a:t>3—</a:t>
            </a:r>
            <a:r>
              <a:rPr lang="zh-CN" altLang="en-US" sz="1500" b="1" dirty="0">
                <a:latin typeface="+mn-ea"/>
              </a:rPr>
              <a:t>径向轴承　</a:t>
            </a:r>
            <a:r>
              <a:rPr lang="en-US" altLang="zh-CN" sz="1500" b="1" dirty="0">
                <a:latin typeface="+mn-ea"/>
              </a:rPr>
              <a:t>4—</a:t>
            </a:r>
            <a:r>
              <a:rPr lang="zh-CN" altLang="en-US" sz="1500" b="1" dirty="0">
                <a:latin typeface="+mn-ea"/>
              </a:rPr>
              <a:t>电磁联轴器　</a:t>
            </a:r>
            <a:r>
              <a:rPr lang="en-US" altLang="zh-CN" sz="1500" b="1" dirty="0">
                <a:latin typeface="+mn-ea"/>
              </a:rPr>
              <a:t>5—</a:t>
            </a:r>
            <a:r>
              <a:rPr lang="zh-CN" altLang="en-US" sz="1500" b="1" dirty="0">
                <a:latin typeface="+mn-ea"/>
              </a:rPr>
              <a:t>径向及推力轴承　</a:t>
            </a:r>
            <a:r>
              <a:rPr lang="en-US" altLang="zh-CN" sz="1500" b="1" dirty="0">
                <a:latin typeface="+mn-ea"/>
              </a:rPr>
              <a:t>6—</a:t>
            </a:r>
            <a:r>
              <a:rPr lang="zh-CN" altLang="en-US" sz="1500" b="1" dirty="0">
                <a:latin typeface="+mn-ea"/>
              </a:rPr>
              <a:t>带轮</a:t>
            </a:r>
          </a:p>
        </p:txBody>
      </p:sp>
      <p:sp>
        <p:nvSpPr>
          <p:cNvPr id="12" name="圆角矩形 11"/>
          <p:cNvSpPr/>
          <p:nvPr/>
        </p:nvSpPr>
        <p:spPr>
          <a:xfrm>
            <a:off x="1384127" y="736600"/>
            <a:ext cx="10081120" cy="165559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126533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9063" y="736005"/>
            <a:ext cx="10085560"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(4)</a:t>
            </a:r>
            <a:r>
              <a:rPr lang="zh-CN" altLang="en-US" sz="2500" dirty="0">
                <a:latin typeface="隶书" panose="02010509060101010101" pitchFamily="49" charset="-122"/>
                <a:ea typeface="隶书" panose="02010509060101010101" pitchFamily="49" charset="-122"/>
              </a:rPr>
              <a:t>立式空气轴承</a:t>
            </a:r>
            <a:endParaRPr lang="zh-CN" altLang="en-US" sz="2500" baseline="30000" dirty="0">
              <a:latin typeface="隶书" panose="02010509060101010101" pitchFamily="49" charset="-122"/>
              <a:ea typeface="隶书" panose="02010509060101010101" pitchFamily="49" charset="-122"/>
            </a:endParaRPr>
          </a:p>
        </p:txBody>
      </p:sp>
      <p:sp>
        <p:nvSpPr>
          <p:cNvPr id="9" name="TextBox 8"/>
          <p:cNvSpPr txBox="1"/>
          <p:nvPr/>
        </p:nvSpPr>
        <p:spPr>
          <a:xfrm>
            <a:off x="1384127" y="1320307"/>
            <a:ext cx="10085560" cy="1066870"/>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立式结构空气轴承主轴如图</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2-46</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所示，其</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径向轴承为</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圆弧面，起</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到自动调心、提高精度的作用。</a:t>
            </a:r>
          </a:p>
        </p:txBody>
      </p:sp>
      <p:pic>
        <p:nvPicPr>
          <p:cNvPr id="10" name="2z46.jpg" descr="id:2147485588;FounderCES"/>
          <p:cNvPicPr/>
          <p:nvPr/>
        </p:nvPicPr>
        <p:blipFill>
          <a:blip r:embed="rId4"/>
          <a:stretch>
            <a:fillRect/>
          </a:stretch>
        </p:blipFill>
        <p:spPr>
          <a:xfrm>
            <a:off x="2993058" y="2608213"/>
            <a:ext cx="6863258" cy="2624237"/>
          </a:xfrm>
          <a:prstGeom prst="rect">
            <a:avLst/>
          </a:prstGeom>
          <a:ln>
            <a:noFill/>
          </a:ln>
          <a:effectLst>
            <a:softEdge rad="112500"/>
          </a:effectLst>
        </p:spPr>
      </p:pic>
      <p:sp>
        <p:nvSpPr>
          <p:cNvPr id="11" name="TextBox 10"/>
          <p:cNvSpPr txBox="1"/>
          <p:nvPr/>
        </p:nvSpPr>
        <p:spPr>
          <a:xfrm>
            <a:off x="2615419" y="5416525"/>
            <a:ext cx="763284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2-46</a:t>
            </a:r>
            <a:r>
              <a:rPr lang="zh-CN" altLang="en-US" sz="1500" b="1" dirty="0">
                <a:latin typeface="+mn-ea"/>
              </a:rPr>
              <a:t>　立式空气轴承主轴</a:t>
            </a:r>
          </a:p>
          <a:p>
            <a:pPr algn="ctr">
              <a:lnSpc>
                <a:spcPct val="150000"/>
              </a:lnSpc>
            </a:pPr>
            <a:r>
              <a:rPr lang="en-US" altLang="zh-CN" sz="1500" b="1" dirty="0">
                <a:latin typeface="+mn-ea"/>
              </a:rPr>
              <a:t>1—</a:t>
            </a:r>
            <a:r>
              <a:rPr lang="zh-CN" altLang="en-US" sz="1500" b="1" dirty="0">
                <a:latin typeface="+mn-ea"/>
              </a:rPr>
              <a:t>多孔石墨轴衬　</a:t>
            </a:r>
            <a:r>
              <a:rPr lang="en-US" altLang="zh-CN" sz="1500" b="1" dirty="0">
                <a:latin typeface="+mn-ea"/>
              </a:rPr>
              <a:t>2—</a:t>
            </a:r>
            <a:r>
              <a:rPr lang="zh-CN" altLang="en-US" sz="1500" b="1" dirty="0">
                <a:latin typeface="+mn-ea"/>
              </a:rPr>
              <a:t>主轴　</a:t>
            </a:r>
            <a:r>
              <a:rPr lang="en-US" altLang="zh-CN" sz="1500" b="1" dirty="0">
                <a:latin typeface="+mn-ea"/>
              </a:rPr>
              <a:t>3—</a:t>
            </a:r>
            <a:r>
              <a:rPr lang="zh-CN" altLang="en-US" sz="1500" b="1" dirty="0">
                <a:latin typeface="+mn-ea"/>
              </a:rPr>
              <a:t>空隙</a:t>
            </a:r>
          </a:p>
        </p:txBody>
      </p:sp>
      <p:sp>
        <p:nvSpPr>
          <p:cNvPr id="12" name="圆角矩形 11"/>
          <p:cNvSpPr/>
          <p:nvPr/>
        </p:nvSpPr>
        <p:spPr>
          <a:xfrm>
            <a:off x="1384127" y="736600"/>
            <a:ext cx="10081120" cy="172759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230073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 219"/>
          <p:cNvSpPr/>
          <p:nvPr/>
        </p:nvSpPr>
        <p:spPr>
          <a:xfrm>
            <a:off x="951681" y="736005"/>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TextBox 8"/>
          <p:cNvSpPr txBox="1"/>
          <p:nvPr/>
        </p:nvSpPr>
        <p:spPr>
          <a:xfrm>
            <a:off x="1115523" y="76147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二、直线运动支承</a:t>
            </a:r>
          </a:p>
        </p:txBody>
      </p:sp>
      <p:sp>
        <p:nvSpPr>
          <p:cNvPr id="10" name="TextBox 9"/>
          <p:cNvSpPr txBox="1"/>
          <p:nvPr/>
        </p:nvSpPr>
        <p:spPr>
          <a:xfrm>
            <a:off x="1381907" y="1284904"/>
            <a:ext cx="10085560" cy="2036366"/>
          </a:xfrm>
          <a:prstGeom prst="rect">
            <a:avLst/>
          </a:prstGeom>
          <a:noFill/>
        </p:spPr>
        <p:txBody>
          <a:bodyPr wrap="square" lIns="96433" tIns="48216" rIns="96433" bIns="48216" rtlCol="0">
            <a:spAutoFit/>
          </a:bodyPr>
          <a:lstStyle/>
          <a:p>
            <a:pPr lvl="0" indent="531719">
              <a:lnSpc>
                <a:spcPct val="150000"/>
              </a:lnSpc>
            </a:pP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直线运动支承主要是指直线运动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导轨副，其</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作用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保证所支承的各零部件之间的相对位置和相对运动精度</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。所以</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对导轨副的基本要求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导向精度高</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刚度大</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耐磨性好</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运动灵活平稳</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。机电一体化系统中</a:t>
            </a:r>
            <a:r>
              <a:rPr lang="zh-CN" altLang="en-US" sz="21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常用的</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直线运动支承有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滑动导轨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滚动导轨</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液体和气体</a:t>
            </a:r>
            <a:r>
              <a:rPr lang="zh-CN" altLang="en-US" sz="21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静压导轨</a:t>
            </a:r>
            <a:r>
              <a:rPr lang="zh-CN" altLang="en-US" sz="21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9257" y="3184277"/>
            <a:ext cx="8964614" cy="415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786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支 承 部 件</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2264" y="736005"/>
            <a:ext cx="9164846" cy="45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9628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539309" y="1702351"/>
            <a:ext cx="6945064" cy="2514189"/>
          </a:xfrm>
          <a:prstGeom prst="rect">
            <a:avLst/>
          </a:prstGeom>
        </p:spPr>
        <p:txBody>
          <a:bodyPr wrap="square" lIns="96433" tIns="48216" rIns="96433" bIns="48216">
            <a:spAutoFit/>
          </a:bodyPr>
          <a:lstStyle/>
          <a:p>
            <a:pPr algn="ctr">
              <a:lnSpc>
                <a:spcPct val="150000"/>
              </a:lnSpc>
            </a:pPr>
            <a:r>
              <a:rPr lang="en-US" altLang="zh-CN" sz="12100" dirty="0">
                <a:solidFill>
                  <a:srgbClr val="733972"/>
                </a:solidFill>
                <a:latin typeface="Impact" panose="020B0806030902050204" pitchFamily="34" charset="0"/>
                <a:ea typeface="微软雅黑" panose="020B0503020204020204" pitchFamily="34" charset="-122"/>
              </a:rPr>
              <a:t>THANKS!</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62708" b="24792"/>
          <a:stretch>
            <a:fillRect/>
          </a:stretch>
        </p:blipFill>
        <p:spPr>
          <a:xfrm>
            <a:off x="211634" y="5497484"/>
            <a:ext cx="5327675" cy="1013241"/>
          </a:xfrm>
          <a:prstGeom prst="rect">
            <a:avLst/>
          </a:prstGeom>
        </p:spPr>
      </p:pic>
      <p:pic>
        <p:nvPicPr>
          <p:cNvPr id="3" name="图片 2"/>
          <p:cNvPicPr>
            <a:picLocks noChangeAspect="1"/>
          </p:cNvPicPr>
          <p:nvPr/>
        </p:nvPicPr>
        <p:blipFill rotWithShape="1">
          <a:blip r:embed="rId4" cstate="print">
            <a:duotone>
              <a:prstClr val="black"/>
              <a:srgbClr val="9D3979">
                <a:tint val="45000"/>
                <a:satMod val="400000"/>
              </a:srgbClr>
            </a:duotone>
          </a:blip>
          <a:srcRect t="25417" b="29375"/>
          <a:stretch>
            <a:fillRect/>
          </a:stretch>
        </p:blipFill>
        <p:spPr>
          <a:xfrm>
            <a:off x="-697855" y="1099631"/>
            <a:ext cx="7332166" cy="5043434"/>
          </a:xfrm>
          <a:prstGeom prst="rect">
            <a:avLst/>
          </a:prstGeom>
        </p:spPr>
      </p:pic>
    </p:spTree>
    <p:extLst>
      <p:ext uri="{BB962C8B-B14F-4D97-AF65-F5344CB8AC3E}">
        <p14:creationId xmlns:p14="http://schemas.microsoft.com/office/powerpoint/2010/main" val="12726940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10382</Words>
  <Application>Microsoft Office PowerPoint</Application>
  <PresentationFormat>自定义</PresentationFormat>
  <Paragraphs>610</Paragraphs>
  <Slides>95</Slides>
  <Notes>88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13" baseType="lpstr">
      <vt:lpstr>Yuanti SC</vt:lpstr>
      <vt:lpstr>华文行楷</vt:lpstr>
      <vt:lpstr>隶书</vt:lpstr>
      <vt:lpstr>宋体</vt:lpstr>
      <vt:lpstr>Microsoft YaHei</vt:lpstr>
      <vt:lpstr>Microsoft YaHei</vt:lpstr>
      <vt:lpstr>Arial</vt:lpstr>
      <vt:lpstr>Calibri</vt:lpstr>
      <vt:lpstr>Calibri Light</vt:lpstr>
      <vt:lpstr>Cambria</vt:lpstr>
      <vt:lpstr>Cambria Math</vt:lpstr>
      <vt:lpstr>Franklin Gothic Book</vt:lpstr>
      <vt:lpstr>Impact</vt:lpstr>
      <vt:lpstr>Tahoma</vt:lpstr>
      <vt:lpstr>Times New Roman</vt:lpstr>
      <vt:lpstr>Wingdings</vt:lpstr>
      <vt:lpstr>1_自定义设计方案</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谐波齿轮主要零件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2023-02-20T01:55:52Z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